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730" r:id="rId5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3300"/>
    <a:srgbClr val="822FD5"/>
    <a:srgbClr val="990099"/>
    <a:srgbClr val="4F81BD"/>
    <a:srgbClr val="23939F"/>
    <a:srgbClr val="92D050"/>
    <a:srgbClr val="FFC00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8" autoAdjust="0"/>
    <p:restoredTop sz="91398" autoAdjust="0"/>
  </p:normalViewPr>
  <p:slideViewPr>
    <p:cSldViewPr>
      <p:cViewPr varScale="1">
        <p:scale>
          <a:sx n="89" d="100"/>
          <a:sy n="89" d="100"/>
        </p:scale>
        <p:origin x="1092" y="78"/>
      </p:cViewPr>
      <p:guideLst>
        <p:guide orient="horz" pos="1620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72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0532" tIns="45266" rIns="90532" bIns="4526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0532" tIns="45266" rIns="90532" bIns="4526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E81174-B867-49FC-AB26-6AF034D90DF7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0532" tIns="45266" rIns="90532" bIns="4526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0532" tIns="45266" rIns="90532" bIns="45266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1BDDEB-D62B-4111-8DF5-137673CE7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04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699" tIns="45850" rIns="91699" bIns="458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699" tIns="45850" rIns="91699" bIns="4585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D255BD-D7F9-46DB-97F1-A83D2DCDAF6D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9" tIns="45850" rIns="91699" bIns="4585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699" tIns="45850" rIns="91699" bIns="4585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699" tIns="45850" rIns="91699" bIns="458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699" tIns="45850" rIns="91699" bIns="4585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98E1531-F9FA-42F8-9646-0DE0B7726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08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China and Russia increasingly see space as a warfighting domain and have continued to pursue their individual strategies to increase their space and counterspace capabilities.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China continues to launch satellites at a historic and robust pace.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Russia has publicly discussed challenges faced by civilian and scientific space programs due to sanctions and revenue shortfalls.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both cases, threats to U.S. public and private space capabilities continue to expand in the face of regional conflict and strategic competition.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8E1531-F9FA-42F8-9646-0DE0B77260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9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rrowheads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"/>
            <a:ext cx="91440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822FD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0500" y="928947"/>
            <a:ext cx="8763000" cy="40675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 typeface="Arial" panose="020B0604020202020204" pitchFamily="34" charset="0"/>
              <a:buChar char="•"/>
              <a:defRPr sz="1800"/>
            </a:lvl2pPr>
            <a:lvl3pPr marL="1200150" indent="-285750">
              <a:buFont typeface="Arial" panose="020B0604020202020204" pitchFamily="34" charset="0"/>
              <a:buChar char="•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8644890" y="4952062"/>
            <a:ext cx="496888" cy="2188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5484" tIns="32147" rIns="65484" bIns="32147" anchor="ctr">
            <a:spAutoFit/>
          </a:bodyPr>
          <a:lstStyle/>
          <a:p>
            <a:pPr marL="0" marR="0" lvl="0" indent="0" algn="r" defTabSz="61079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CCCC4-85B1-42DD-B29F-5D7F88FCADF0}" type="slidenum"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pPr marL="0" marR="0" lvl="0" indent="0" algn="r" defTabSz="61079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19200" y="124735"/>
            <a:ext cx="7924800" cy="533399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57151"/>
            <a:ext cx="8096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8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609600" y="-19050"/>
            <a:ext cx="79248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kern="120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UNCLASSIFIED</a:t>
            </a:r>
            <a:endParaRPr lang="en-US" sz="1000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609600" y="4876800"/>
            <a:ext cx="7924800" cy="533400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kern="120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UNCLASSIFIED</a:t>
            </a:r>
            <a:endParaRPr lang="en-US" sz="1000" dirty="0">
              <a:solidFill>
                <a:srgbClr val="006600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8644890" y="4952062"/>
            <a:ext cx="496888" cy="2188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5484" tIns="32147" rIns="65484" bIns="32147" anchor="ctr">
            <a:spAutoFit/>
          </a:bodyPr>
          <a:lstStyle/>
          <a:p>
            <a:pPr marL="0" marR="0" lvl="0" indent="0" algn="r" defTabSz="61079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DCCCC4-85B1-42DD-B29F-5D7F88FCADF0}" type="slidenum"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</a:rPr>
              <a:pPr marL="0" marR="0" lvl="0" indent="0" algn="r" defTabSz="61079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6606" y="885056"/>
            <a:ext cx="8572500" cy="1323439"/>
          </a:xfrm>
          <a:noFill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</a:rPr>
              <a:t>The drive to modernize and increase capabilities for China and Russia is reflected in nearly all major space categories. </a:t>
            </a:r>
          </a:p>
          <a:p>
            <a:pPr eaLnBrk="0" hangingPunct="0">
              <a:spcBef>
                <a:spcPct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Security in Space (U)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7DF88-3A9B-C634-88C1-1F931E3ACB46}"/>
              </a:ext>
            </a:extLst>
          </p:cNvPr>
          <p:cNvSpPr txBox="1"/>
          <p:nvPr/>
        </p:nvSpPr>
        <p:spPr>
          <a:xfrm>
            <a:off x="475107" y="1612917"/>
            <a:ext cx="3657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China: Continued its record pace for space launches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2022: 64 launches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2021: 56 launches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2020: 39 launches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A596BF-D5BF-AEAD-1215-E8CA7EC6A286}"/>
              </a:ext>
            </a:extLst>
          </p:cNvPr>
          <p:cNvSpPr txBox="1"/>
          <p:nvPr/>
        </p:nvSpPr>
        <p:spPr>
          <a:xfrm>
            <a:off x="4904613" y="1612917"/>
            <a:ext cx="38892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dirty="0">
                <a:latin typeface="Calibri" panose="020F0502020204030204" pitchFamily="34" charset="0"/>
              </a:rPr>
              <a:t>Russia: Remained consistent with space launches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2022: 22 launches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2021: 25 launches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2020: 16 launches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9FC50C6-979F-83E1-324B-F0F38F549F85}"/>
              </a:ext>
            </a:extLst>
          </p:cNvPr>
          <p:cNvCxnSpPr>
            <a:cxnSpLocks/>
          </p:cNvCxnSpPr>
          <p:nvPr/>
        </p:nvCxnSpPr>
        <p:spPr>
          <a:xfrm>
            <a:off x="99060" y="3809411"/>
            <a:ext cx="892759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444C7B7-CEA2-FA80-07E3-90E71A8025A0}"/>
              </a:ext>
            </a:extLst>
          </p:cNvPr>
          <p:cNvSpPr txBox="1">
            <a:spLocks/>
          </p:cNvSpPr>
          <p:nvPr/>
        </p:nvSpPr>
        <p:spPr>
          <a:xfrm>
            <a:off x="99060" y="3450283"/>
            <a:ext cx="6172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01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sz="1600" b="0" dirty="0">
                <a:latin typeface="Franklin Gothic Medium Cond" panose="020B0606030402020204" pitchFamily="34" charset="0"/>
              </a:rPr>
              <a:t>TIMELINE: Significant Space-Related Events, 2022 </a:t>
            </a:r>
            <a:r>
              <a:rPr lang="en-US" sz="900" b="0" dirty="0">
                <a:latin typeface="Franklin Gothic Medium Cond" panose="020B0606030402020204" pitchFamily="34" charset="0"/>
              </a:rPr>
              <a:t>(U)</a:t>
            </a:r>
            <a:endParaRPr lang="en-US" b="0" dirty="0">
              <a:latin typeface="Franklin Gothic Medium Cond" panose="020B06060304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B91D0-22A0-A2EB-BD4B-6D9C74469951}"/>
              </a:ext>
            </a:extLst>
          </p:cNvPr>
          <p:cNvCxnSpPr>
            <a:cxnSpLocks/>
          </p:cNvCxnSpPr>
          <p:nvPr/>
        </p:nvCxnSpPr>
        <p:spPr>
          <a:xfrm>
            <a:off x="99060" y="4840510"/>
            <a:ext cx="892759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FF274F6-5CE2-7AD8-C353-9F38CB7BC0E7}"/>
              </a:ext>
            </a:extLst>
          </p:cNvPr>
          <p:cNvSpPr txBox="1"/>
          <p:nvPr/>
        </p:nvSpPr>
        <p:spPr>
          <a:xfrm>
            <a:off x="340614" y="4693255"/>
            <a:ext cx="8785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Franklin Gothic Medium Cond" panose="020B0606030402020204" pitchFamily="34" charset="0"/>
              </a:rPr>
              <a:t>2022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B200A09-CB45-92DD-1AB1-529B8E5D479D}"/>
              </a:ext>
            </a:extLst>
          </p:cNvPr>
          <p:cNvGrpSpPr/>
          <p:nvPr/>
        </p:nvGrpSpPr>
        <p:grpSpPr>
          <a:xfrm>
            <a:off x="273559" y="3866929"/>
            <a:ext cx="1484952" cy="973581"/>
            <a:chOff x="273559" y="3824401"/>
            <a:chExt cx="1484952" cy="97358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CB623BA-7A05-C8F9-1C3B-15F72D715D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3559" y="3931176"/>
              <a:ext cx="3047" cy="866806"/>
            </a:xfrm>
            <a:prstGeom prst="line">
              <a:avLst/>
            </a:prstGeom>
            <a:ln>
              <a:solidFill>
                <a:srgbClr val="0070C0"/>
              </a:solidFill>
              <a:tailEnd type="diamon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F17F53A-9628-F7D8-4ECB-490DE2E4BD59}"/>
                </a:ext>
              </a:extLst>
            </p:cNvPr>
            <p:cNvGrpSpPr/>
            <p:nvPr/>
          </p:nvGrpSpPr>
          <p:grpSpPr>
            <a:xfrm>
              <a:off x="282367" y="3824401"/>
              <a:ext cx="1476144" cy="766888"/>
              <a:chOff x="386345" y="4042941"/>
              <a:chExt cx="895787" cy="766888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387B86F-1191-1E9A-9B71-1A593A25976B}"/>
                  </a:ext>
                </a:extLst>
              </p:cNvPr>
              <p:cNvSpPr txBox="1"/>
              <p:nvPr/>
            </p:nvSpPr>
            <p:spPr>
              <a:xfrm>
                <a:off x="386345" y="4042941"/>
                <a:ext cx="45719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>
                    <a:latin typeface="Franklin Gothic Medium Cond" panose="020B0606030402020204" pitchFamily="34" charset="0"/>
                  </a:rPr>
                  <a:t>JAN: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04D6A70-C969-BE5B-4BBB-5F8E6CF70E5F}"/>
                  </a:ext>
                </a:extLst>
              </p:cNvPr>
              <p:cNvSpPr txBox="1"/>
              <p:nvPr/>
            </p:nvSpPr>
            <p:spPr>
              <a:xfrm>
                <a:off x="403547" y="4209665"/>
                <a:ext cx="87858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latin typeface="Franklin Gothic Book" panose="020B0503020102020204" pitchFamily="34" charset="0"/>
                  </a:rPr>
                  <a:t>China’s SJ-21 moves satellite to graveyard orbit</a:t>
                </a:r>
                <a:endParaRPr lang="en-US" sz="1200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FF6B37E-1A4C-0008-EE92-F130ED8BFFFB}"/>
              </a:ext>
            </a:extLst>
          </p:cNvPr>
          <p:cNvGrpSpPr/>
          <p:nvPr/>
        </p:nvGrpSpPr>
        <p:grpSpPr>
          <a:xfrm>
            <a:off x="1940893" y="3850528"/>
            <a:ext cx="1560381" cy="993220"/>
            <a:chOff x="381000" y="4095751"/>
            <a:chExt cx="903062" cy="99322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A008F31-B226-F8DB-0478-B6A367EC8357}"/>
                </a:ext>
              </a:extLst>
            </p:cNvPr>
            <p:cNvSpPr txBox="1"/>
            <p:nvPr/>
          </p:nvSpPr>
          <p:spPr>
            <a:xfrm>
              <a:off x="381000" y="4095751"/>
              <a:ext cx="45719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dirty="0">
                  <a:latin typeface="Franklin Gothic Medium Cond" panose="020B0606030402020204" pitchFamily="34" charset="0"/>
                </a:rPr>
                <a:t>JUL: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EFE20B3-39A1-C84C-D873-0CBD7EE6E79F}"/>
                </a:ext>
              </a:extLst>
            </p:cNvPr>
            <p:cNvSpPr txBox="1"/>
            <p:nvPr/>
          </p:nvSpPr>
          <p:spPr>
            <a:xfrm>
              <a:off x="405477" y="4257974"/>
              <a:ext cx="8785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Franklin Gothic Book" panose="020B0503020102020204" pitchFamily="34" charset="0"/>
                </a:rPr>
                <a:t>China launches CSS </a:t>
              </a:r>
              <a:r>
                <a:rPr lang="en-US" sz="1050" dirty="0" err="1">
                  <a:latin typeface="Franklin Gothic Book" panose="020B0503020102020204" pitchFamily="34" charset="0"/>
                </a:rPr>
                <a:t>Wentian</a:t>
              </a:r>
              <a:r>
                <a:rPr lang="en-US" sz="1050" dirty="0">
                  <a:latin typeface="Franklin Gothic Book" panose="020B0503020102020204" pitchFamily="34" charset="0"/>
                </a:rPr>
                <a:t> module</a:t>
              </a:r>
            </a:p>
            <a:p>
              <a:endParaRPr lang="en-US" sz="600" dirty="0">
                <a:latin typeface="Franklin Gothic Book" panose="020B0503020102020204" pitchFamily="34" charset="0"/>
              </a:endParaRPr>
            </a:p>
            <a:p>
              <a:r>
                <a:rPr lang="en-US" sz="1050" dirty="0">
                  <a:latin typeface="Franklin Gothic Book" panose="020B0503020102020204" pitchFamily="34" charset="0"/>
                </a:rPr>
                <a:t>Russia declares intent to leave ISS after 2024</a:t>
              </a:r>
              <a:endParaRPr lang="en-US" sz="11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3DC6825-3F98-5BAD-F892-C043DCE7A3E1}"/>
              </a:ext>
            </a:extLst>
          </p:cNvPr>
          <p:cNvGrpSpPr/>
          <p:nvPr/>
        </p:nvGrpSpPr>
        <p:grpSpPr>
          <a:xfrm>
            <a:off x="3628291" y="3802377"/>
            <a:ext cx="1968007" cy="1017653"/>
            <a:chOff x="273559" y="3877211"/>
            <a:chExt cx="1480252" cy="101765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D5C1D68-B2B9-AECF-E122-6D6F73525D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606" y="4019550"/>
              <a:ext cx="0" cy="866806"/>
            </a:xfrm>
            <a:prstGeom prst="line">
              <a:avLst/>
            </a:prstGeom>
            <a:ln>
              <a:solidFill>
                <a:srgbClr val="0070C0"/>
              </a:solidFill>
              <a:tailEnd type="diamon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8C5468B-21A2-A32D-7E29-33F1EB93D134}"/>
                </a:ext>
              </a:extLst>
            </p:cNvPr>
            <p:cNvGrpSpPr/>
            <p:nvPr/>
          </p:nvGrpSpPr>
          <p:grpSpPr>
            <a:xfrm>
              <a:off x="273559" y="3877211"/>
              <a:ext cx="1480252" cy="1017653"/>
              <a:chOff x="381000" y="4095751"/>
              <a:chExt cx="898280" cy="1017653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DF8A0E8-5FC5-5605-288F-922067C475ED}"/>
                  </a:ext>
                </a:extLst>
              </p:cNvPr>
              <p:cNvSpPr txBox="1"/>
              <p:nvPr/>
            </p:nvSpPr>
            <p:spPr>
              <a:xfrm>
                <a:off x="381000" y="4095751"/>
                <a:ext cx="45719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>
                    <a:latin typeface="Franklin Gothic Medium Cond" panose="020B0606030402020204" pitchFamily="34" charset="0"/>
                  </a:rPr>
                  <a:t>OCT: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47A8DD-2FC8-FC4A-E304-7C2AAF4D7DEB}"/>
                  </a:ext>
                </a:extLst>
              </p:cNvPr>
              <p:cNvSpPr txBox="1"/>
              <p:nvPr/>
            </p:nvSpPr>
            <p:spPr>
              <a:xfrm>
                <a:off x="400695" y="4282407"/>
                <a:ext cx="87858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Franklin Gothic Book" panose="020B0503020102020204" pitchFamily="34" charset="0"/>
                  </a:rPr>
                  <a:t>China launches CSS </a:t>
                </a:r>
                <a:r>
                  <a:rPr lang="en-US" sz="1050" dirty="0" err="1">
                    <a:latin typeface="Franklin Gothic Book" panose="020B0503020102020204" pitchFamily="34" charset="0"/>
                  </a:rPr>
                  <a:t>Mengtian</a:t>
                </a:r>
                <a:r>
                  <a:rPr lang="en-US" sz="1050" dirty="0">
                    <a:latin typeface="Franklin Gothic Book" panose="020B0503020102020204" pitchFamily="34" charset="0"/>
                  </a:rPr>
                  <a:t> module; completes CSS assembly</a:t>
                </a:r>
              </a:p>
              <a:p>
                <a:endParaRPr lang="en-US" sz="600" dirty="0">
                  <a:latin typeface="Franklin Gothic Book" panose="020B0503020102020204" pitchFamily="34" charset="0"/>
                </a:endParaRPr>
              </a:p>
              <a:p>
                <a:r>
                  <a:rPr lang="en-US" sz="1050" dirty="0">
                    <a:latin typeface="Franklin Gothic Book" panose="020B0503020102020204" pitchFamily="34" charset="0"/>
                  </a:rPr>
                  <a:t>China space plane on orbit</a:t>
                </a:r>
                <a:endParaRPr lang="en-US" sz="1100" dirty="0">
                  <a:latin typeface="Arial Narrow" panose="020B0606020202030204" pitchFamily="34" charset="0"/>
                </a:endParaRPr>
              </a:p>
            </p:txBody>
          </p:sp>
        </p:grp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1D95BB0-9758-0514-D69B-AE6F2E1CCEC7}"/>
              </a:ext>
            </a:extLst>
          </p:cNvPr>
          <p:cNvCxnSpPr>
            <a:cxnSpLocks/>
          </p:cNvCxnSpPr>
          <p:nvPr/>
        </p:nvCxnSpPr>
        <p:spPr>
          <a:xfrm flipV="1">
            <a:off x="1940893" y="3910274"/>
            <a:ext cx="0" cy="866806"/>
          </a:xfrm>
          <a:prstGeom prst="line">
            <a:avLst/>
          </a:prstGeom>
          <a:ln>
            <a:solidFill>
              <a:srgbClr val="0070C0"/>
            </a:solidFill>
            <a:tailEnd type="diamon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0E086AD-CD46-ABF6-68EE-EF45270CB08D}"/>
              </a:ext>
            </a:extLst>
          </p:cNvPr>
          <p:cNvGrpSpPr/>
          <p:nvPr/>
        </p:nvGrpSpPr>
        <p:grpSpPr>
          <a:xfrm>
            <a:off x="5592519" y="3815917"/>
            <a:ext cx="1450197" cy="1086902"/>
            <a:chOff x="273559" y="3877211"/>
            <a:chExt cx="1090777" cy="1086902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4B9DEC4-3B10-F569-C8D7-38A143646C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606" y="4019550"/>
              <a:ext cx="0" cy="866806"/>
            </a:xfrm>
            <a:prstGeom prst="line">
              <a:avLst/>
            </a:prstGeom>
            <a:ln>
              <a:solidFill>
                <a:srgbClr val="0070C0"/>
              </a:solidFill>
              <a:tailEnd type="diamon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92F7C21-59B1-6AE6-02D7-D6A7BC14A531}"/>
                </a:ext>
              </a:extLst>
            </p:cNvPr>
            <p:cNvGrpSpPr/>
            <p:nvPr/>
          </p:nvGrpSpPr>
          <p:grpSpPr>
            <a:xfrm>
              <a:off x="273559" y="3877211"/>
              <a:ext cx="1090777" cy="1086902"/>
              <a:chOff x="381000" y="4095751"/>
              <a:chExt cx="661930" cy="1086902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C269C9B-422D-A8D3-FD3C-399EE2696B43}"/>
                  </a:ext>
                </a:extLst>
              </p:cNvPr>
              <p:cNvSpPr txBox="1"/>
              <p:nvPr/>
            </p:nvSpPr>
            <p:spPr>
              <a:xfrm>
                <a:off x="381000" y="4095751"/>
                <a:ext cx="45719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>
                    <a:latin typeface="Franklin Gothic Medium Cond" panose="020B0606030402020204" pitchFamily="34" charset="0"/>
                  </a:rPr>
                  <a:t>OCT: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590FC0A-2E31-951F-7CB4-F38C3B812067}"/>
                  </a:ext>
                </a:extLst>
              </p:cNvPr>
              <p:cNvSpPr txBox="1"/>
              <p:nvPr/>
            </p:nvSpPr>
            <p:spPr>
              <a:xfrm>
                <a:off x="400695" y="4282407"/>
                <a:ext cx="642235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Franklin Gothic Book" panose="020B0503020102020204" pitchFamily="34" charset="0"/>
                  </a:rPr>
                  <a:t>Russia publicly declares commercial space services as potential military targets</a:t>
                </a:r>
                <a:endParaRPr lang="en-US" sz="1100" dirty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38ACD1-4B2A-79DF-5C21-7C119D30ACD8}"/>
              </a:ext>
            </a:extLst>
          </p:cNvPr>
          <p:cNvGrpSpPr/>
          <p:nvPr/>
        </p:nvGrpSpPr>
        <p:grpSpPr>
          <a:xfrm>
            <a:off x="7233833" y="3810463"/>
            <a:ext cx="1811106" cy="1017653"/>
            <a:chOff x="273559" y="3877211"/>
            <a:chExt cx="1362238" cy="1017653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C6496D3-7C1E-8F47-6953-28C0F7A9F8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606" y="4019550"/>
              <a:ext cx="0" cy="866806"/>
            </a:xfrm>
            <a:prstGeom prst="line">
              <a:avLst/>
            </a:prstGeom>
            <a:ln>
              <a:solidFill>
                <a:srgbClr val="0070C0"/>
              </a:solidFill>
              <a:tailEnd type="diamon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7EEE312-8C39-4AB0-04DC-32DCCEB80905}"/>
                </a:ext>
              </a:extLst>
            </p:cNvPr>
            <p:cNvGrpSpPr/>
            <p:nvPr/>
          </p:nvGrpSpPr>
          <p:grpSpPr>
            <a:xfrm>
              <a:off x="273559" y="3877211"/>
              <a:ext cx="1362238" cy="1017653"/>
              <a:chOff x="381000" y="4095751"/>
              <a:chExt cx="826664" cy="1017653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93445F7-377C-7572-CCF5-EE6E14383948}"/>
                  </a:ext>
                </a:extLst>
              </p:cNvPr>
              <p:cNvSpPr txBox="1"/>
              <p:nvPr/>
            </p:nvSpPr>
            <p:spPr>
              <a:xfrm>
                <a:off x="381000" y="4095751"/>
                <a:ext cx="457197" cy="292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00" dirty="0">
                    <a:latin typeface="Franklin Gothic Medium Cond" panose="020B0606030402020204" pitchFamily="34" charset="0"/>
                  </a:rPr>
                  <a:t>DEC: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E95A2A0-A232-6D88-D849-07C0FEDFF445}"/>
                  </a:ext>
                </a:extLst>
              </p:cNvPr>
              <p:cNvSpPr txBox="1"/>
              <p:nvPr/>
            </p:nvSpPr>
            <p:spPr>
              <a:xfrm>
                <a:off x="400695" y="4282407"/>
                <a:ext cx="8069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>
                    <a:latin typeface="Franklin Gothic Book" panose="020B0503020102020204" pitchFamily="34" charset="0"/>
                  </a:rPr>
                  <a:t>China and Russia agree to joint lunar research base</a:t>
                </a:r>
              </a:p>
              <a:p>
                <a:endParaRPr lang="en-US" sz="600" dirty="0">
                  <a:latin typeface="Franklin Gothic Book" panose="020B0503020102020204" pitchFamily="34" charset="0"/>
                </a:endParaRPr>
              </a:p>
              <a:p>
                <a:r>
                  <a:rPr lang="en-US" sz="1050" dirty="0">
                    <a:latin typeface="Franklin Gothic Book" panose="020B0503020102020204" pitchFamily="34" charset="0"/>
                  </a:rPr>
                  <a:t>China successfully launches first </a:t>
                </a:r>
                <a:r>
                  <a:rPr lang="en-US" sz="1050" dirty="0" err="1">
                    <a:latin typeface="Franklin Gothic Book" panose="020B0503020102020204" pitchFamily="34" charset="0"/>
                  </a:rPr>
                  <a:t>methalox</a:t>
                </a:r>
                <a:r>
                  <a:rPr lang="en-US" sz="1050" dirty="0">
                    <a:latin typeface="Franklin Gothic Book" panose="020B0503020102020204" pitchFamily="34" charset="0"/>
                  </a:rPr>
                  <a:t> SLV</a:t>
                </a:r>
                <a:endParaRPr lang="en-US" sz="1100" dirty="0">
                  <a:latin typeface="Arial Narrow" panose="020B0606020202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34666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85725">
          <a:gradFill>
            <a:gsLst>
              <a:gs pos="0">
                <a:srgbClr val="FFC000"/>
              </a:gs>
              <a:gs pos="64000">
                <a:srgbClr val="FFFF00"/>
              </a:gs>
              <a:gs pos="100000">
                <a:srgbClr val="00B050"/>
              </a:gs>
            </a:gsLst>
            <a:lin ang="0" scaled="0"/>
          </a:gradFill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0482bbbb-ffb5-468e-9f91-586c68cd233d">Template</Category>
    <Sub_x002d_Category xmlns="0482bbbb-ffb5-468e-9f91-586c68cd233d">PowerPoint</Sub_x002d_Categor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680501C107F64C9DE731F698EB46D4" ma:contentTypeVersion="3" ma:contentTypeDescription="Create a new document." ma:contentTypeScope="" ma:versionID="604413f358616cff1b5b988040656ae5">
  <xsd:schema xmlns:xsd="http://www.w3.org/2001/XMLSchema" xmlns:xs="http://www.w3.org/2001/XMLSchema" xmlns:p="http://schemas.microsoft.com/office/2006/metadata/properties" xmlns:ns2="0482bbbb-ffb5-468e-9f91-586c68cd233d" xmlns:ns3="5409d36d-140d-40e3-ba54-c64d5ab9dc2a" targetNamespace="http://schemas.microsoft.com/office/2006/metadata/properties" ma:root="true" ma:fieldsID="8c3ce59bff5dde31d609c35756530001" ns2:_="" ns3:_="">
    <xsd:import namespace="0482bbbb-ffb5-468e-9f91-586c68cd233d"/>
    <xsd:import namespace="5409d36d-140d-40e3-ba54-c64d5ab9dc2a"/>
    <xsd:element name="properties">
      <xsd:complexType>
        <xsd:sequence>
          <xsd:element name="documentManagement">
            <xsd:complexType>
              <xsd:all>
                <xsd:element ref="ns2:Category"/>
                <xsd:element ref="ns2:Sub_x002d_Category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82bbbb-ffb5-468e-9f91-586c68cd233d" elementFormDefault="qualified">
    <xsd:import namespace="http://schemas.microsoft.com/office/2006/documentManagement/types"/>
    <xsd:import namespace="http://schemas.microsoft.com/office/infopath/2007/PartnerControls"/>
    <xsd:element name="Category" ma:index="2" ma:displayName="Category" ma:format="Dropdown" ma:internalName="Category">
      <xsd:simpleType>
        <xsd:restriction base="dms:Choice">
          <xsd:enumeration value="Template"/>
        </xsd:restriction>
      </xsd:simpleType>
    </xsd:element>
    <xsd:element name="Sub_x002d_Category" ma:index="3" ma:displayName="Sub-Category" ma:format="Dropdown" ma:internalName="Sub_x002d_Category">
      <xsd:simpleType>
        <xsd:restriction base="dms:Choice">
          <xsd:enumeration value="Hard Copy Packages"/>
          <xsd:enumeration value="Instructions/SOPs"/>
          <xsd:enumeration value="Letter"/>
          <xsd:enumeration value="Memos"/>
          <xsd:enumeration value="Misc"/>
          <xsd:enumeration value="PowerPoint"/>
          <xsd:enumeration value="SJS_Templates"/>
          <xsd:enumeration value="Trip/Visit"/>
          <xsd:enumeration value="Arch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9d36d-140d-40e3-ba54-c64d5ab9dc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504726-EB2D-4861-A100-58BBFF1451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BB9C93-EA3C-43FC-88F6-A11001915496}">
  <ds:schemaRefs>
    <ds:schemaRef ds:uri="http://schemas.microsoft.com/office/2006/documentManagement/types"/>
    <ds:schemaRef ds:uri="5409d36d-140d-40e3-ba54-c64d5ab9dc2a"/>
    <ds:schemaRef ds:uri="http://schemas.microsoft.com/office/infopath/2007/PartnerControls"/>
    <ds:schemaRef ds:uri="http://purl.org/dc/elements/1.1/"/>
    <ds:schemaRef ds:uri="http://schemas.microsoft.com/office/2006/metadata/properties"/>
    <ds:schemaRef ds:uri="0482bbbb-ffb5-468e-9f91-586c68cd233d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ECBADF-7FD3-4B86-9364-D12E907607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82bbbb-ffb5-468e-9f91-586c68cd233d"/>
    <ds:schemaRef ds:uri="5409d36d-140d-40e3-ba54-c64d5ab9dc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32255</TotalTime>
  <Words>232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Franklin Gothic Book</vt:lpstr>
      <vt:lpstr>Franklin Gothic Medium Cond</vt:lpstr>
      <vt:lpstr>Custom Design</vt:lpstr>
      <vt:lpstr>Challenges to Security in Space (U)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HQ Staff Meeting</dc:title>
  <dc:subject/>
  <dc:creator>TOUZIN, TORI LEIGH N Maj USAF AFSPC AFSPC/CAE2</dc:creator>
  <cp:keywords/>
  <dc:description/>
  <cp:lastModifiedBy>LAMPE, ERIK J LTC USA USSPACECOM USSPACECOM/J20</cp:lastModifiedBy>
  <cp:revision>1851</cp:revision>
  <cp:lastPrinted>2019-08-26T21:49:00Z</cp:lastPrinted>
  <dcterms:created xsi:type="dcterms:W3CDTF">2014-02-12T19:11:59Z</dcterms:created>
  <dcterms:modified xsi:type="dcterms:W3CDTF">2023-01-12T17:54:50Z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0x01010010680501C107F64C9DE731F698EB46D4</vt:lpwstr>
  </property>
  <property fmtid="{D5CDD505-2E9C-101B-9397-08002B2CF9AE}" pid="3" name="_dlc_DocIdItemGuid">
    <vt:lpwstr>1bfa8955-a350-40cb-b4ee-4151ab856722</vt:lpwstr>
  </property>
  <property fmtid="{D5CDD505-2E9C-101B-9397-08002B2CF9AE}" pid="4" name="_dlc_DocId">
    <vt:lpwstr>SVADVSANF6XK-1640191631-259</vt:lpwstr>
  </property>
  <property fmtid="{D5CDD505-2E9C-101B-9397-08002B2CF9AE}" pid="5" name="_dlc_DocIdUrl">
    <vt:lpwstr>https://eis2.afspc.af.mil/sites/hq/A236/JFSCC-SSG/_layouts/15/DocIdRedir.aspx?ID=SVADVSANF6XK-1640191631-259, SVADVSANF6XK-1640191631-259</vt:lpwstr>
  </property>
</Properties>
</file>