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19"/>
  </p:notesMasterIdLst>
  <p:handoutMasterIdLst>
    <p:handoutMasterId r:id="rId20"/>
  </p:handoutMasterIdLst>
  <p:sldIdLst>
    <p:sldId id="256" r:id="rId3"/>
    <p:sldId id="340" r:id="rId4"/>
    <p:sldId id="346" r:id="rId5"/>
    <p:sldId id="328" r:id="rId6"/>
    <p:sldId id="362" r:id="rId7"/>
    <p:sldId id="360" r:id="rId8"/>
    <p:sldId id="359" r:id="rId9"/>
    <p:sldId id="358" r:id="rId10"/>
    <p:sldId id="357" r:id="rId11"/>
    <p:sldId id="350" r:id="rId12"/>
    <p:sldId id="356" r:id="rId13"/>
    <p:sldId id="355" r:id="rId14"/>
    <p:sldId id="352" r:id="rId15"/>
    <p:sldId id="353" r:id="rId16"/>
    <p:sldId id="348" r:id="rId17"/>
    <p:sldId id="342" r:id="rId18"/>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748"/>
    <a:srgbClr val="48BAFF"/>
    <a:srgbClr val="05817E"/>
    <a:srgbClr val="FF0000"/>
    <a:srgbClr val="7ECFFF"/>
    <a:srgbClr val="008000"/>
    <a:srgbClr val="023433"/>
    <a:srgbClr val="059995"/>
    <a:srgbClr val="06AEAA"/>
    <a:srgbClr val="959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1212" autoAdjust="0"/>
  </p:normalViewPr>
  <p:slideViewPr>
    <p:cSldViewPr>
      <p:cViewPr>
        <p:scale>
          <a:sx n="130" d="100"/>
          <a:sy n="130" d="100"/>
        </p:scale>
        <p:origin x="-12" y="-2166"/>
      </p:cViewPr>
      <p:guideLst>
        <p:guide orient="horz" pos="2880"/>
        <p:guide pos="2880"/>
      </p:guideLst>
    </p:cSldViewPr>
  </p:slideViewPr>
  <p:notesTextViewPr>
    <p:cViewPr>
      <p:scale>
        <a:sx n="100" d="100"/>
        <a:sy n="100" d="100"/>
      </p:scale>
      <p:origin x="0" y="0"/>
    </p:cViewPr>
  </p:notesTextViewPr>
  <p:sorterViewPr>
    <p:cViewPr varScale="1">
      <p:scale>
        <a:sx n="100" d="100"/>
        <a:sy n="100" d="100"/>
      </p:scale>
      <p:origin x="0" y="-4608"/>
    </p:cViewPr>
  </p:sorterViewPr>
  <p:notesViewPr>
    <p:cSldViewPr>
      <p:cViewPr varScale="1">
        <p:scale>
          <a:sx n="97" d="100"/>
          <a:sy n="97" d="100"/>
        </p:scale>
        <p:origin x="95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1592BA09-9B88-4B4A-91E7-93B4C9FA1876}" type="datetimeFigureOut">
              <a:rPr lang="en-US" smtClean="0"/>
              <a:t>3/4/2021</a:t>
            </a:fld>
            <a:endParaRPr lang="en-US"/>
          </a:p>
        </p:txBody>
      </p:sp>
      <p:sp>
        <p:nvSpPr>
          <p:cNvPr id="4" name="Footer Placeholder 3"/>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B8971693-0EDC-4216-B401-93374D9C5784}" type="slidenum">
              <a:rPr lang="en-US" smtClean="0"/>
              <a:t>‹#›</a:t>
            </a:fld>
            <a:endParaRPr lang="en-US"/>
          </a:p>
        </p:txBody>
      </p:sp>
    </p:spTree>
    <p:extLst>
      <p:ext uri="{BB962C8B-B14F-4D97-AF65-F5344CB8AC3E}">
        <p14:creationId xmlns:p14="http://schemas.microsoft.com/office/powerpoint/2010/main" val="3060162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88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2446" tIns="46223" rIns="92446" bIns="46223">
            <a:normAutofit fontScale="25000" lnSpcReduction="20000"/>
          </a:bodyPr>
          <a:lstStyle/>
          <a:p>
            <a:r>
              <a:rPr lang="en-US" baseline="0" dirty="0" smtClean="0"/>
              <a:t>. </a:t>
            </a:r>
            <a:endParaRPr lang="en-US" baseline="0"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4320381"/>
          </a:xfrm>
          <a:prstGeom prst="rect">
            <a:avLst/>
          </a:prstGeom>
        </p:spPr>
        <p:txBody>
          <a:bodyPr/>
          <a:lstStyle/>
          <a:p>
            <a:r>
              <a:rPr lang="en-US" sz="1050" dirty="0"/>
              <a:t>Mr. Adam </a:t>
            </a:r>
            <a:r>
              <a:rPr lang="en-US" sz="1050" dirty="0" smtClean="0"/>
              <a:t>Furtado, one of our legendary founding fathers at </a:t>
            </a:r>
            <a:r>
              <a:rPr lang="en-US" sz="1050" dirty="0" err="1" smtClean="0"/>
              <a:t>KesselRun</a:t>
            </a:r>
            <a:r>
              <a:rPr lang="en-US" sz="1050" dirty="0" smtClean="0"/>
              <a:t>…and one of </a:t>
            </a:r>
            <a:r>
              <a:rPr lang="en-US" sz="1050" dirty="0" err="1" smtClean="0"/>
              <a:t>FedScoops</a:t>
            </a:r>
            <a:r>
              <a:rPr lang="en-US" sz="1050" baseline="0" dirty="0" smtClean="0"/>
              <a:t> 2021 Digital Disruptors.</a:t>
            </a:r>
            <a:r>
              <a:rPr lang="en-US" sz="1050" dirty="0" smtClean="0"/>
              <a:t>   </a:t>
            </a:r>
            <a:r>
              <a:rPr lang="en-US" sz="1050" dirty="0"/>
              <a:t>If you </a:t>
            </a:r>
            <a:r>
              <a:rPr lang="en-US" sz="1050" dirty="0" smtClean="0"/>
              <a:t>stuffed </a:t>
            </a:r>
            <a:r>
              <a:rPr lang="en-US" sz="1050" dirty="0"/>
              <a:t>a thousand people into a still and distilled out 170 </a:t>
            </a:r>
            <a:r>
              <a:rPr lang="en-US" sz="1050" dirty="0" err="1"/>
              <a:t>lbs</a:t>
            </a:r>
            <a:r>
              <a:rPr lang="en-US" sz="1050" dirty="0"/>
              <a:t> of pure Customer Empathy, and then put a beard and glasses on it, you get Adam Furtado!</a:t>
            </a:r>
          </a:p>
          <a:p>
            <a:endParaRPr lang="en-US" sz="1050" dirty="0"/>
          </a:p>
          <a:p>
            <a:r>
              <a:rPr lang="en-US" sz="1050" dirty="0"/>
              <a:t>Grew up in small blue-collar town in Rhode </a:t>
            </a:r>
            <a:r>
              <a:rPr lang="en-US" sz="1050" dirty="0" smtClean="0"/>
              <a:t>Island.  </a:t>
            </a:r>
            <a:r>
              <a:rPr lang="en-US" sz="1050" dirty="0"/>
              <a:t>Graduated 187 out of 175 students in his HS class as 12 dropouts had higher GPA’s than his.   So enlisted in the AF</a:t>
            </a:r>
          </a:p>
          <a:p>
            <a:endParaRPr lang="en-US" sz="1050" dirty="0"/>
          </a:p>
          <a:p>
            <a:r>
              <a:rPr lang="en-US" sz="1050" dirty="0" smtClean="0"/>
              <a:t>His career</a:t>
            </a:r>
            <a:r>
              <a:rPr lang="en-US" sz="1050" baseline="0" dirty="0" smtClean="0"/>
              <a:t> began in the </a:t>
            </a:r>
            <a:r>
              <a:rPr lang="en-US" sz="1050" dirty="0" smtClean="0"/>
              <a:t>Air </a:t>
            </a:r>
            <a:r>
              <a:rPr lang="en-US" sz="1050" dirty="0"/>
              <a:t>Force Honor guard---guard of honor for Pres Ford’s funeral, Obama’s inauguration, </a:t>
            </a:r>
            <a:r>
              <a:rPr lang="en-US" sz="1050" dirty="0" smtClean="0"/>
              <a:t>over 2,000 </a:t>
            </a:r>
            <a:r>
              <a:rPr lang="en-US" sz="1050" dirty="0"/>
              <a:t>burials at Arlington….Adam Furtado understands Duty, Honor, and Sacrifice</a:t>
            </a:r>
            <a:r>
              <a:rPr lang="en-US" sz="1050" dirty="0" smtClean="0"/>
              <a:t>.  This formative</a:t>
            </a:r>
            <a:r>
              <a:rPr lang="en-US" sz="1050" baseline="0" dirty="0" smtClean="0"/>
              <a:t> Air Force experience galvanized Adam’s empathy for the warfighter, their families, and ultimately the costs of freedom.</a:t>
            </a:r>
            <a:r>
              <a:rPr lang="en-US" sz="1050" dirty="0" smtClean="0"/>
              <a:t>  </a:t>
            </a:r>
          </a:p>
          <a:p>
            <a:endParaRPr lang="en-US" sz="1050" dirty="0"/>
          </a:p>
          <a:p>
            <a:r>
              <a:rPr lang="en-US" sz="1050" dirty="0" smtClean="0"/>
              <a:t>He </a:t>
            </a:r>
            <a:r>
              <a:rPr lang="en-US" sz="1050" dirty="0"/>
              <a:t>was inspired into disruption by his </a:t>
            </a:r>
            <a:r>
              <a:rPr lang="en-US" sz="1050" dirty="0" smtClean="0"/>
              <a:t>multiple combat tours as a </a:t>
            </a:r>
            <a:r>
              <a:rPr lang="en-US" sz="1050" dirty="0" err="1" smtClean="0"/>
              <a:t>targeteer</a:t>
            </a:r>
            <a:r>
              <a:rPr lang="en-US" sz="1050" dirty="0" smtClean="0"/>
              <a:t>—when countless lives were on the line 24/7 each</a:t>
            </a:r>
            <a:r>
              <a:rPr lang="en-US" sz="1050" baseline="0" dirty="0" smtClean="0"/>
              <a:t> day, </a:t>
            </a:r>
            <a:r>
              <a:rPr lang="en-US" sz="1050" dirty="0" smtClean="0"/>
              <a:t>he said it was </a:t>
            </a:r>
            <a:r>
              <a:rPr lang="en-US" sz="1050" dirty="0"/>
              <a:t>easier for him to communicate with his family than the warfighters on </a:t>
            </a:r>
            <a:r>
              <a:rPr lang="en-US" sz="1050" dirty="0" smtClean="0"/>
              <a:t>their missions.  </a:t>
            </a:r>
          </a:p>
          <a:p>
            <a:endParaRPr lang="en-US" sz="1050" dirty="0"/>
          </a:p>
          <a:p>
            <a:r>
              <a:rPr lang="en-US" sz="1050" b="1" dirty="0"/>
              <a:t>Biggest Barrier to Disruption: </a:t>
            </a:r>
            <a:r>
              <a:rPr lang="en-US" sz="1050" dirty="0"/>
              <a:t> </a:t>
            </a:r>
            <a:r>
              <a:rPr lang="en-US" sz="1050" b="1" dirty="0"/>
              <a:t>The frozen middle</a:t>
            </a:r>
            <a:r>
              <a:rPr lang="en-US" sz="1050" dirty="0"/>
              <a:t>– the bureaucracy is beating everyone down and </a:t>
            </a:r>
            <a:r>
              <a:rPr lang="en-US" sz="1050" b="1" dirty="0"/>
              <a:t>does not value positive change</a:t>
            </a:r>
            <a:r>
              <a:rPr lang="en-US" sz="1050" dirty="0"/>
              <a:t>...thrives in ambiguity and status quo.  Lack of willingness to learn “WHY” </a:t>
            </a:r>
            <a:r>
              <a:rPr lang="en-US" sz="1050" dirty="0" err="1"/>
              <a:t>DevSecOps</a:t>
            </a:r>
            <a:r>
              <a:rPr lang="en-US" sz="1050" dirty="0"/>
              <a:t> matters.</a:t>
            </a:r>
          </a:p>
          <a:p>
            <a:endParaRPr lang="en-US" sz="1050" dirty="0"/>
          </a:p>
          <a:p>
            <a:endParaRPr lang="en-US" sz="1050" b="1" dirty="0"/>
          </a:p>
        </p:txBody>
      </p:sp>
    </p:spTree>
    <p:extLst>
      <p:ext uri="{BB962C8B-B14F-4D97-AF65-F5344CB8AC3E}">
        <p14:creationId xmlns:p14="http://schemas.microsoft.com/office/powerpoint/2010/main" val="2778302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381000" y="3311525"/>
            <a:ext cx="8534400" cy="3329781"/>
          </a:xfrm>
          <a:prstGeom prst="rect">
            <a:avLst/>
          </a:prstGeom>
        </p:spPr>
        <p:txBody>
          <a:bodyPr/>
          <a:lstStyle/>
          <a:p>
            <a:r>
              <a:rPr lang="en-US" sz="1100" dirty="0" smtClean="0"/>
              <a:t>Matt Huston and Jeff McCoy are our OG platform developers….they are our Platformers!  These two are also founding fathers of Kessel Run, Platform ONE and Space Camp….both inspired into action by endless inefficiency and a void of action to accelerate change.</a:t>
            </a:r>
          </a:p>
          <a:p>
            <a:endParaRPr lang="en-US" sz="1100" dirty="0"/>
          </a:p>
          <a:p>
            <a:r>
              <a:rPr lang="en-US" sz="1100" dirty="0" smtClean="0"/>
              <a:t>Matt grew up in small town OH, part of a large extended family that had very little tech in their upbringing, or his schooling, but when it comes to computers, indeed the FORCE is strong with him.   He enlisted in the AF and had his Masters Degree by the time he was a Staff Sergeant.  His path changed thanks to Lt Col Enrique </a:t>
            </a:r>
            <a:r>
              <a:rPr lang="en-US" sz="1100" dirty="0" err="1" smtClean="0"/>
              <a:t>Oti</a:t>
            </a:r>
            <a:r>
              <a:rPr lang="en-US" sz="1100" dirty="0" smtClean="0"/>
              <a:t>, assigned to DIU-X in Silicon Valley, who was looking for 6 software engineers to take out to Silicon Valley to intern with Pivotal Labs to learn agile development for our Air Force</a:t>
            </a:r>
          </a:p>
          <a:p>
            <a:endParaRPr lang="en-US" sz="1100" dirty="0"/>
          </a:p>
          <a:p>
            <a:r>
              <a:rPr lang="en-US" sz="1100" dirty="0" smtClean="0"/>
              <a:t>In Contrast, Jeff McCoy grew up as a Computer prodigy, heavily immersed in tech throughout his formative years.  Jeff also enlisted in AF and became an RF Technician in Combat Comm.  He spent most of his time deployed all over the globe, and put his digital talents to work everywhere he went solving countless “small problems” for his team.  Matt just wanted to code and build an agile pipeline and the AF could not accommodate that path, so he got out at 17.5 </a:t>
            </a:r>
            <a:r>
              <a:rPr lang="en-US" sz="1100" dirty="0" err="1" smtClean="0"/>
              <a:t>yrs</a:t>
            </a:r>
            <a:r>
              <a:rPr lang="en-US" sz="1100" dirty="0" smtClean="0"/>
              <a:t> of Service to continue his journey as a civilian.  </a:t>
            </a:r>
          </a:p>
          <a:p>
            <a:endParaRPr lang="en-US" sz="1100" dirty="0"/>
          </a:p>
          <a:p>
            <a:r>
              <a:rPr lang="en-US" sz="1100" dirty="0" smtClean="0"/>
              <a:t>He and Matt first met each other our in Silicon Valley at the Pinnacle Internship….wonder twin powers activated!</a:t>
            </a:r>
          </a:p>
          <a:p>
            <a:endParaRPr lang="en-US" sz="1100" dirty="0"/>
          </a:p>
          <a:p>
            <a:r>
              <a:rPr lang="en-US" sz="1100" dirty="0" smtClean="0"/>
              <a:t>Matt and Jeff are a digital Yin/Yang pair also—Matt is the calculated, patient one, while Jeff is the bold, risk-taker that thrives on action.</a:t>
            </a:r>
          </a:p>
          <a:p>
            <a:endParaRPr lang="en-US" sz="1100" dirty="0"/>
          </a:p>
          <a:p>
            <a:r>
              <a:rPr lang="en-US" sz="1100" dirty="0" smtClean="0"/>
              <a:t>But the strength of their diverse experiences was not enough to overcome the unfortunate limitations within our AF professional development system.   Matt and Jeff share the same reflection for the biggest barrier to disruption.– a lack of a path to greatness for our Digital warriors, and a strong resistance to change, to adapt for the digital enlightenment.</a:t>
            </a:r>
            <a:endParaRPr lang="en-US" sz="1100" dirty="0"/>
          </a:p>
          <a:p>
            <a:r>
              <a:rPr lang="en-US" sz="1100" dirty="0" smtClean="0"/>
              <a:t> </a:t>
            </a:r>
            <a:endParaRPr lang="en-US" sz="1100" dirty="0"/>
          </a:p>
        </p:txBody>
      </p:sp>
    </p:spTree>
    <p:extLst>
      <p:ext uri="{BB962C8B-B14F-4D97-AF65-F5344CB8AC3E}">
        <p14:creationId xmlns:p14="http://schemas.microsoft.com/office/powerpoint/2010/main" val="97338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958850"/>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smtClean="0"/>
              <a:t>I gained an amazing mount of insightful information from spending a few minutes with these magnificent 7 Digital Disruptors!  </a:t>
            </a:r>
          </a:p>
          <a:p>
            <a:endParaRPr lang="en-US" dirty="0" smtClean="0"/>
          </a:p>
          <a:p>
            <a:r>
              <a:rPr lang="en-US" dirty="0" smtClean="0"/>
              <a:t>Before I get into these specifics, I offer these</a:t>
            </a:r>
            <a:r>
              <a:rPr lang="en-US" baseline="0" dirty="0" smtClean="0"/>
              <a:t> observations—there is no single “mold” or “cast” for a digital disruptor.  Their power stems from their diversity….diversity of age, race, religion, sexual preference, upbringing, experience, education….also, our current occupational Air Force Specialty Code-based meritocracy is poorly suited to see them, harness their talents, and develop them on a what THEY would call a path to greatness.  Last, they are all Patriots and warriors at heart….they are driven by our mission and preserving our inalienable rights to life, liberty and the pursuit of happiness.</a:t>
            </a:r>
            <a:endParaRPr lang="en-US" dirty="0" smtClean="0"/>
          </a:p>
          <a:p>
            <a:endParaRPr lang="en-US" dirty="0" smtClean="0"/>
          </a:p>
          <a:p>
            <a:r>
              <a:rPr lang="en-US" dirty="0" smtClean="0"/>
              <a:t>So, how do we innovate and adapt to ensure all our Digital Airmen are valued members of high performing teams, doing really meaningful work?</a:t>
            </a:r>
          </a:p>
          <a:p>
            <a:endParaRPr lang="en-US" dirty="0" smtClean="0"/>
          </a:p>
          <a:p>
            <a:r>
              <a:rPr lang="en-US" dirty="0" smtClean="0"/>
              <a:t>I’ve distilled their inputs into these 8 opportunities for empowered leadership to effect change and digitally enlighten our Air and Space forces.  I will do my part, will you do yours?</a:t>
            </a:r>
          </a:p>
          <a:p>
            <a:endParaRPr lang="en-US" dirty="0"/>
          </a:p>
          <a:p>
            <a:r>
              <a:rPr lang="en-US" dirty="0" smtClean="0"/>
              <a:t>We must see our digital warriors—get our own digital “Stud” finder working, Then get to know them—talk with them, listen to them; and ultimately we must maneuver them for continued greatness.</a:t>
            </a:r>
          </a:p>
          <a:p>
            <a:endParaRPr lang="en-US" dirty="0"/>
          </a:p>
          <a:p>
            <a:r>
              <a:rPr lang="en-US" dirty="0" smtClean="0"/>
              <a:t>What I learned is that there is a clear and extremely promising path to winning in air, space and it lives in our squadrons, our flights our sections….I’ll say it again, Our Airmen and Civilian Digital disruptors</a:t>
            </a:r>
            <a:r>
              <a:rPr lang="en-US" baseline="0" dirty="0" smtClean="0"/>
              <a:t> are “The Force” of modern time</a:t>
            </a:r>
            <a:endParaRPr lang="en-US" dirty="0" smtClean="0"/>
          </a:p>
          <a:p>
            <a:endParaRPr lang="en-US" dirty="0" smtClean="0"/>
          </a:p>
          <a:p>
            <a:r>
              <a:rPr lang="en-US" dirty="0" smtClean="0"/>
              <a:t>If you want to field</a:t>
            </a:r>
            <a:r>
              <a:rPr lang="en-US" baseline="0" dirty="0" smtClean="0"/>
              <a:t> EIT as a Service, Advanced Battle Management System, and achieve our Joint All Domain Command and Control end state, this is your Rosetta Stone for winning!</a:t>
            </a:r>
            <a:endParaRPr lang="en-US" dirty="0"/>
          </a:p>
        </p:txBody>
      </p:sp>
    </p:spTree>
    <p:extLst>
      <p:ext uri="{BB962C8B-B14F-4D97-AF65-F5344CB8AC3E}">
        <p14:creationId xmlns:p14="http://schemas.microsoft.com/office/powerpoint/2010/main" val="367682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2446" tIns="46223" rIns="92446" bIns="46223">
            <a:normAutofit fontScale="25000" lnSpcReduction="20000"/>
          </a:bodyPr>
          <a:lstStyle/>
          <a:p>
            <a:r>
              <a:rPr lang="en-US" sz="6400" baseline="0" dirty="0" smtClean="0"/>
              <a:t>Keeping with my people theme…On top of the 8 opportunities for winning I want to offer two success imperatives which  focus directly on our people, our digital disruptors.</a:t>
            </a:r>
          </a:p>
          <a:p>
            <a:endParaRPr lang="en-US" sz="6400" baseline="0" dirty="0" smtClean="0"/>
          </a:p>
          <a:p>
            <a:r>
              <a:rPr lang="en-US" sz="6400" baseline="0" dirty="0" smtClean="0"/>
              <a:t>1</a:t>
            </a:r>
            <a:r>
              <a:rPr lang="en-US" sz="6400" baseline="30000" dirty="0" smtClean="0"/>
              <a:t>st</a:t>
            </a:r>
            <a:r>
              <a:rPr lang="en-US" sz="6400" baseline="0" dirty="0" smtClean="0"/>
              <a:t> is Collaborative Dependency—yes it’s a fancy way to say “Partnerships”, but an amazing friend and mentor of mine, Ms. Sharon </a:t>
            </a:r>
            <a:r>
              <a:rPr lang="en-US" sz="6400" baseline="0" dirty="0" err="1" smtClean="0"/>
              <a:t>O’malley</a:t>
            </a:r>
            <a:r>
              <a:rPr lang="en-US" sz="6400" baseline="0" dirty="0" smtClean="0"/>
              <a:t> Burg, used a similar phrase when we were talking about digital disruption, and these two words offer greater insights into what we must do….together.</a:t>
            </a:r>
          </a:p>
          <a:p>
            <a:endParaRPr lang="en-US" sz="6400" baseline="0" dirty="0" smtClean="0"/>
          </a:p>
          <a:p>
            <a:r>
              <a:rPr lang="en-US" sz="6400" baseline="0" dirty="0" smtClean="0"/>
              <a:t>Collaboration is always focused on producing something, a better state, a better future</a:t>
            </a:r>
          </a:p>
          <a:p>
            <a:endParaRPr lang="en-US" sz="6400" baseline="0" dirty="0" smtClean="0"/>
          </a:p>
          <a:p>
            <a:r>
              <a:rPr lang="en-US" sz="6400" baseline="0" dirty="0" smtClean="0"/>
              <a:t>And Dependency implies </a:t>
            </a:r>
            <a:r>
              <a:rPr lang="en-US" sz="6400" u="sng" baseline="0" dirty="0" smtClean="0"/>
              <a:t>mutual trust</a:t>
            </a:r>
          </a:p>
          <a:p>
            <a:endParaRPr lang="en-US" sz="6400" baseline="0" dirty="0" smtClean="0"/>
          </a:p>
          <a:p>
            <a:r>
              <a:rPr lang="en-US" sz="6400" baseline="0" dirty="0" smtClean="0"/>
              <a:t>For digital convergence to work we must work with our DIB, academia and private/commercial sector partners within a framework of </a:t>
            </a:r>
            <a:r>
              <a:rPr lang="en-US" sz="6400" b="1" baseline="0" dirty="0" smtClean="0"/>
              <a:t>mutual trust, focused on building a better future…it’s that simple.</a:t>
            </a:r>
            <a:endParaRPr lang="en-US" sz="6400" b="1" baseline="0" dirty="0"/>
          </a:p>
          <a:p>
            <a:endParaRPr dirty="0"/>
          </a:p>
        </p:txBody>
      </p:sp>
    </p:spTree>
    <p:extLst>
      <p:ext uri="{BB962C8B-B14F-4D97-AF65-F5344CB8AC3E}">
        <p14:creationId xmlns:p14="http://schemas.microsoft.com/office/powerpoint/2010/main" val="413447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smtClean="0"/>
              <a:t>The second is Customer Satisfaction….everything we do has to make our bold and audacious warriors happy</a:t>
            </a:r>
            <a:r>
              <a:rPr lang="en-US" baseline="0" dirty="0" smtClean="0"/>
              <a:t> in the disposition of their duties.</a:t>
            </a:r>
          </a:p>
          <a:p>
            <a:endParaRPr lang="en-US" baseline="0" dirty="0" smtClean="0"/>
          </a:p>
          <a:p>
            <a:r>
              <a:rPr lang="en-US" b="1" u="sng" baseline="0" dirty="0" smtClean="0"/>
              <a:t>Customer Satisfaction is the people-centric engine which fuels our agile ecosystem </a:t>
            </a:r>
            <a:r>
              <a:rPr lang="en-US" baseline="0" dirty="0" smtClean="0"/>
              <a:t>…..it’s how we know what we need to do next to achieve better operational outcomes.   </a:t>
            </a:r>
          </a:p>
          <a:p>
            <a:endParaRPr lang="en-US" baseline="0" dirty="0" smtClean="0"/>
          </a:p>
          <a:p>
            <a:r>
              <a:rPr lang="en-US" baseline="0" dirty="0" smtClean="0"/>
              <a:t>This is our end-state metric, and we have to measure against it vice just measuring our ways and means to getting there.</a:t>
            </a:r>
          </a:p>
          <a:p>
            <a:endParaRPr lang="en-US" baseline="0" dirty="0" smtClean="0"/>
          </a:p>
          <a:p>
            <a:endParaRPr lang="en-US" dirty="0"/>
          </a:p>
        </p:txBody>
      </p:sp>
    </p:spTree>
    <p:extLst>
      <p:ext uri="{BB962C8B-B14F-4D97-AF65-F5344CB8AC3E}">
        <p14:creationId xmlns:p14="http://schemas.microsoft.com/office/powerpoint/2010/main" val="111966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30275" y="3311525"/>
            <a:ext cx="7435850" cy="2709863"/>
          </a:xfrm>
          <a:prstGeom prst="rect">
            <a:avLst/>
          </a:prstGeom>
        </p:spPr>
        <p:txBody>
          <a:bodyPr/>
          <a:lstStyle/>
          <a:p>
            <a:pPr marL="0" lvl="0" indent="0" algn="l" rtl="0">
              <a:spcBef>
                <a:spcPts val="0"/>
              </a:spcBef>
              <a:spcAft>
                <a:spcPts val="0"/>
              </a:spcAft>
              <a:buNone/>
            </a:pPr>
            <a:r>
              <a:rPr lang="en-US" dirty="0" smtClean="0"/>
              <a:t>The most enchanting and inspiring thing about our ideas, or programs, and our eye-watering digital technology is that they all lead us to our people. HASH-TAG</a:t>
            </a:r>
            <a:r>
              <a:rPr lang="en-US" baseline="0" dirty="0" smtClean="0"/>
              <a:t> PEOPLEWARE!</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err="1" smtClean="0"/>
              <a:t>Peopleware</a:t>
            </a:r>
            <a:r>
              <a:rPr lang="en-US" b="1" dirty="0" smtClean="0"/>
              <a:t> is by far the most powerful set of algorithms in the universe</a:t>
            </a:r>
            <a:r>
              <a:rPr lang="en-US" dirty="0" smtClean="0"/>
              <a:t>.  And I assure you, there is endless </a:t>
            </a:r>
            <a:r>
              <a:rPr lang="en-US" dirty="0" err="1" smtClean="0"/>
              <a:t>peopleware</a:t>
            </a:r>
            <a:r>
              <a:rPr lang="en-US" dirty="0" smtClean="0"/>
              <a:t> being created around the globe 24/7/365.</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We are swimming in talent, in all DoD Services, and across academia and our private and commercial sector partners.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My charge to all</a:t>
            </a:r>
            <a:r>
              <a:rPr lang="en-US" baseline="0" dirty="0" smtClean="0"/>
              <a:t> of you is to SEE them, to KNOW them and to deliberately develop them on a path to digital greatness.</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 mission of the USAF is to fly, fight and win in air, space and cyberspace.</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Our technology can fly autonomously, it can even fight autonomously</a:t>
            </a:r>
            <a:r>
              <a:rPr lang="en-US" baseline="0" dirty="0" smtClean="0"/>
              <a:t> </a:t>
            </a:r>
            <a:r>
              <a:rPr lang="en-US" dirty="0" smtClean="0"/>
              <a:t>with the right policy and authorities, but ultimately, I believe beyond a shadow of a doubt that only YOU can deliver the Win.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And in our business ladies and gentlemen, Losing is not an option!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Behold, the power of us!</a:t>
            </a:r>
          </a:p>
          <a:p>
            <a:endParaRPr lang="en-US" dirty="0"/>
          </a:p>
        </p:txBody>
      </p:sp>
    </p:spTree>
    <p:extLst>
      <p:ext uri="{BB962C8B-B14F-4D97-AF65-F5344CB8AC3E}">
        <p14:creationId xmlns:p14="http://schemas.microsoft.com/office/powerpoint/2010/main" val="424020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fc861743f_3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fc861743f_3_71:notes"/>
          <p:cNvSpPr txBox="1">
            <a:spLocks noGrp="1"/>
          </p:cNvSpPr>
          <p:nvPr>
            <p:ph type="body" idx="1"/>
          </p:nvPr>
        </p:nvSpPr>
        <p:spPr>
          <a:xfrm>
            <a:off x="1752600" y="2808416"/>
            <a:ext cx="5257800" cy="403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350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don’t know about you, but I could really use a break from the never ending cacophony of “IT BUZZWORD</a:t>
            </a:r>
            <a:r>
              <a:rPr lang="en-US" baseline="0" dirty="0" smtClean="0"/>
              <a:t> BINGO” that dominates the symposium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morning, I intend to talk about the power BEHIND our digital enlightenment; the REAL POWER behind our digital convergence!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everyone just take a chill pill, calm down, and find your happy place.</a:t>
            </a:r>
            <a:endParaRPr lang="en-US" dirty="0"/>
          </a:p>
          <a:p>
            <a:endParaRPr lang="en-US" baseline="0" dirty="0"/>
          </a:p>
        </p:txBody>
      </p:sp>
    </p:spTree>
    <p:extLst>
      <p:ext uri="{BB962C8B-B14F-4D97-AF65-F5344CB8AC3E}">
        <p14:creationId xmlns:p14="http://schemas.microsoft.com/office/powerpoint/2010/main" val="100363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baseline="0" dirty="0" smtClean="0"/>
              <a:t>To set the stage I first want to offer these two definitions for the concept of CONVERGENCE….what does is mean?</a:t>
            </a:r>
          </a:p>
          <a:p>
            <a:endParaRPr lang="en-US" baseline="0" dirty="0" smtClean="0"/>
          </a:p>
          <a:p>
            <a:r>
              <a:rPr lang="en-US" baseline="0" dirty="0" smtClean="0"/>
              <a:t>The first is the authoritative source for the word’s definition</a:t>
            </a:r>
          </a:p>
          <a:p>
            <a:endParaRPr lang="en-US" baseline="0" dirty="0" smtClean="0"/>
          </a:p>
          <a:p>
            <a:r>
              <a:rPr lang="en-US" baseline="0" dirty="0" smtClean="0"/>
              <a:t>The second is a word that awaits formal adoption by Merriam-Webster’s, but defines our operational imperative.</a:t>
            </a:r>
          </a:p>
          <a:p>
            <a:endParaRPr lang="en-US" baseline="0" dirty="0" smtClean="0"/>
          </a:p>
          <a:p>
            <a:r>
              <a:rPr lang="en-US" baseline="0" dirty="0" smtClean="0"/>
              <a:t>I remain cautiously optimistic on my accreditation.</a:t>
            </a:r>
            <a:endParaRPr lang="en-US" baseline="0" dirty="0"/>
          </a:p>
        </p:txBody>
      </p:sp>
    </p:spTree>
    <p:extLst>
      <p:ext uri="{BB962C8B-B14F-4D97-AF65-F5344CB8AC3E}">
        <p14:creationId xmlns:p14="http://schemas.microsoft.com/office/powerpoint/2010/main" val="1108625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baseline="0" dirty="0" smtClean="0">
                <a:effectLst/>
              </a:rPr>
              <a:t>Within our digital enlightenment, I often talk about these three operational center’s of gravity;  SOFTWARE, DATA and INNOVATION.</a:t>
            </a:r>
          </a:p>
          <a:p>
            <a:endParaRPr lang="en-US" baseline="0" dirty="0" smtClean="0">
              <a:effectLst/>
            </a:endParaRPr>
          </a:p>
          <a:p>
            <a:r>
              <a:rPr lang="en-US" baseline="0" dirty="0" smtClean="0">
                <a:effectLst/>
              </a:rPr>
              <a:t>When you drill down into the source of </a:t>
            </a:r>
            <a:r>
              <a:rPr lang="en-US" baseline="0" dirty="0" err="1" smtClean="0">
                <a:effectLst/>
              </a:rPr>
              <a:t>powe</a:t>
            </a:r>
            <a:r>
              <a:rPr lang="en-US" baseline="0" dirty="0" smtClean="0">
                <a:effectLst/>
              </a:rPr>
              <a:t> in each—the ability to do work over time in these three core competencies, you quickly learn that it doesn’t come from our Hardware, Software of Firmware….it comes from our People….the human weapon system</a:t>
            </a:r>
          </a:p>
          <a:p>
            <a:endParaRPr lang="en-US" baseline="0" dirty="0" smtClean="0">
              <a:effectLst/>
            </a:endParaRPr>
          </a:p>
          <a:p>
            <a:r>
              <a:rPr lang="en-US" baseline="0" dirty="0" smtClean="0">
                <a:effectLst/>
              </a:rPr>
              <a:t>People, our bold and audacious warriors are the real power behind our digital convergence; they are our Digital Disruptors!</a:t>
            </a:r>
          </a:p>
          <a:p>
            <a:endParaRPr lang="en-US" baseline="0" dirty="0" smtClean="0">
              <a:effectLst/>
            </a:endParaRPr>
          </a:p>
          <a:p>
            <a:r>
              <a:rPr lang="en-US" baseline="0" dirty="0" smtClean="0">
                <a:effectLst/>
              </a:rPr>
              <a:t>And THEY are the focus of my presentation!</a:t>
            </a:r>
            <a:endParaRPr lang="en-US" baseline="0" dirty="0">
              <a:effectLst/>
            </a:endParaRPr>
          </a:p>
        </p:txBody>
      </p:sp>
    </p:spTree>
    <p:extLst>
      <p:ext uri="{BB962C8B-B14F-4D97-AF65-F5344CB8AC3E}">
        <p14:creationId xmlns:p14="http://schemas.microsoft.com/office/powerpoint/2010/main" val="163755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smtClean="0"/>
              <a:t>So</a:t>
            </a:r>
            <a:r>
              <a:rPr lang="en-US" baseline="0" dirty="0" smtClean="0"/>
              <a:t> here we go….My requests for funds to hire Don </a:t>
            </a:r>
            <a:r>
              <a:rPr lang="en-US" baseline="0" dirty="0" err="1" smtClean="0"/>
              <a:t>LaFontaine</a:t>
            </a:r>
            <a:r>
              <a:rPr lang="en-US" baseline="0" dirty="0" smtClean="0"/>
              <a:t>, the infamous voice of movie trailers was denied, so I’ll do my best to hook my audience.</a:t>
            </a:r>
          </a:p>
          <a:p>
            <a:endParaRPr lang="en-US" baseline="0" dirty="0" smtClean="0"/>
          </a:p>
          <a:p>
            <a:endParaRPr lang="en-US" dirty="0"/>
          </a:p>
        </p:txBody>
      </p:sp>
    </p:spTree>
    <p:extLst>
      <p:ext uri="{BB962C8B-B14F-4D97-AF65-F5344CB8AC3E}">
        <p14:creationId xmlns:p14="http://schemas.microsoft.com/office/powerpoint/2010/main" val="239513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3634581"/>
          </a:xfrm>
          <a:prstGeom prst="rect">
            <a:avLst/>
          </a:prstGeom>
        </p:spPr>
        <p:txBody>
          <a:bodyPr/>
          <a:lstStyle/>
          <a:p>
            <a:r>
              <a:rPr lang="en-US" dirty="0"/>
              <a:t>I would describe Col </a:t>
            </a:r>
            <a:r>
              <a:rPr lang="en-US" u="sng" dirty="0"/>
              <a:t>Dr </a:t>
            </a:r>
            <a:r>
              <a:rPr lang="en-US" u="sng" dirty="0" err="1"/>
              <a:t>Lotty</a:t>
            </a:r>
            <a:r>
              <a:rPr lang="en-US" u="sng" dirty="0"/>
              <a:t> </a:t>
            </a:r>
            <a:r>
              <a:rPr lang="en-US" u="sng" dirty="0" err="1"/>
              <a:t>Lotspiech</a:t>
            </a:r>
            <a:r>
              <a:rPr lang="en-US" u="sng" dirty="0"/>
              <a:t> is an Activator</a:t>
            </a:r>
            <a:r>
              <a:rPr lang="en-US" dirty="0"/>
              <a:t>!...a man </a:t>
            </a:r>
            <a:r>
              <a:rPr lang="en-US" dirty="0" smtClean="0"/>
              <a:t>biased for action, for DOING.  He sparked the AF Zero</a:t>
            </a:r>
            <a:r>
              <a:rPr lang="en-US" baseline="0" dirty="0" smtClean="0"/>
              <a:t> Trust network movement.</a:t>
            </a:r>
            <a:endParaRPr lang="en-US" dirty="0"/>
          </a:p>
          <a:p>
            <a:endParaRPr lang="en-US" dirty="0"/>
          </a:p>
          <a:p>
            <a:r>
              <a:rPr lang="en-US" dirty="0"/>
              <a:t>He Joined AF to fly </a:t>
            </a:r>
            <a:r>
              <a:rPr lang="en-US" dirty="0" err="1"/>
              <a:t>jets..but</a:t>
            </a:r>
            <a:r>
              <a:rPr lang="en-US" dirty="0"/>
              <a:t> Disqualified from flying at USAFA—still pursued his passion and is a licensed pilot today working on his commercial instrument rating….no one puts </a:t>
            </a:r>
            <a:r>
              <a:rPr lang="en-US" dirty="0" err="1"/>
              <a:t>Lotty</a:t>
            </a:r>
            <a:r>
              <a:rPr lang="en-US" dirty="0"/>
              <a:t> in the corner!</a:t>
            </a:r>
          </a:p>
          <a:p>
            <a:r>
              <a:rPr lang="en-US" dirty="0"/>
              <a:t>(Sail Boat- Eagle One)</a:t>
            </a:r>
          </a:p>
          <a:p>
            <a:r>
              <a:rPr lang="en-US" dirty="0" err="1"/>
              <a:t>Lotty</a:t>
            </a:r>
            <a:r>
              <a:rPr lang="en-US" dirty="0"/>
              <a:t> is a man who was </a:t>
            </a:r>
            <a:r>
              <a:rPr lang="en-US" b="1" dirty="0"/>
              <a:t>sick and tired of the ‘status </a:t>
            </a:r>
            <a:r>
              <a:rPr lang="en-US" b="1" dirty="0" err="1"/>
              <a:t>qou</a:t>
            </a:r>
            <a:r>
              <a:rPr lang="en-US" b="1" dirty="0"/>
              <a:t>’ of AF Network cybersecurity</a:t>
            </a:r>
            <a:r>
              <a:rPr lang="en-US" dirty="0"/>
              <a:t>….He and countless others are the infamous Dutch Boy with his finger in the Dike as a thousand more leaks appeared.  </a:t>
            </a:r>
          </a:p>
          <a:p>
            <a:endParaRPr lang="en-US" dirty="0"/>
          </a:p>
          <a:p>
            <a:r>
              <a:rPr lang="en-US" dirty="0"/>
              <a:t>Shared suffering of the 33 Network Warfare Squadron ---he realized we had 800,000 endpoints and 20,000 servers and we must NOT trust our endpoints, and build a new network for our Servers—enter </a:t>
            </a:r>
            <a:r>
              <a:rPr lang="en-US" dirty="0" err="1"/>
              <a:t>NetworkZERO</a:t>
            </a:r>
            <a:endParaRPr lang="en-US" dirty="0"/>
          </a:p>
          <a:p>
            <a:endParaRPr lang="en-US" dirty="0"/>
          </a:p>
          <a:p>
            <a:r>
              <a:rPr lang="en-US" b="1" u="sng" dirty="0"/>
              <a:t>Biggest obstacle is</a:t>
            </a:r>
            <a:r>
              <a:rPr lang="en-US" dirty="0"/>
              <a:t>; US, we are in our own way! Probably those arrogant General Officers…</a:t>
            </a:r>
            <a:r>
              <a:rPr lang="en-US" dirty="0" err="1"/>
              <a:t>Lotty</a:t>
            </a:r>
            <a:r>
              <a:rPr lang="en-US" dirty="0"/>
              <a:t> believes when it comes to cybersecurity, and employing cybersecurity to drive mission success, Our culture is brittle, Inflexible, when stressed, which is daily, it breaks…our bureaucracy loves to issue cybersecurity policy, but loathes changing it.  3,000 people can say no, but only one can say YES</a:t>
            </a:r>
          </a:p>
          <a:p>
            <a:endParaRPr lang="en-US" dirty="0"/>
          </a:p>
          <a:p>
            <a:r>
              <a:rPr lang="en-US" b="1" u="sng" dirty="0"/>
              <a:t>#1 think we can do for future success</a:t>
            </a:r>
            <a:r>
              <a:rPr lang="en-US" dirty="0"/>
              <a:t>:  Bias towards Action—just go do it!  Learn through doing….only action will get us where we need to go.</a:t>
            </a:r>
          </a:p>
        </p:txBody>
      </p:sp>
    </p:spTree>
    <p:extLst>
      <p:ext uri="{BB962C8B-B14F-4D97-AF65-F5344CB8AC3E}">
        <p14:creationId xmlns:p14="http://schemas.microsoft.com/office/powerpoint/2010/main" val="389273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3405981"/>
          </a:xfrm>
          <a:prstGeom prst="rect">
            <a:avLst/>
          </a:prstGeom>
        </p:spPr>
        <p:txBody>
          <a:bodyPr/>
          <a:lstStyle/>
          <a:p>
            <a:r>
              <a:rPr lang="en-US" dirty="0"/>
              <a:t>Dr. Josh Dickey works at the Air Force Technical Applications </a:t>
            </a:r>
            <a:r>
              <a:rPr lang="en-US" dirty="0" smtClean="0"/>
              <a:t>Center—a EE PhD with</a:t>
            </a:r>
            <a:r>
              <a:rPr lang="en-US" baseline="0" dirty="0" smtClean="0"/>
              <a:t> a 4.0GPA</a:t>
            </a:r>
            <a:r>
              <a:rPr lang="en-US" dirty="0" smtClean="0"/>
              <a:t>.  </a:t>
            </a:r>
            <a:r>
              <a:rPr lang="en-US" dirty="0"/>
              <a:t>Josh is a self professed </a:t>
            </a:r>
            <a:r>
              <a:rPr lang="en-US" u="sng" dirty="0"/>
              <a:t>habitual Disrupter</a:t>
            </a:r>
            <a:r>
              <a:rPr lang="en-US" dirty="0"/>
              <a:t>.  He delivers organizational plasticity by cross-threading technologies to do novel </a:t>
            </a:r>
            <a:r>
              <a:rPr lang="en-US" dirty="0" smtClean="0"/>
              <a:t>things….and stood up an AI/ML office at AFTAC</a:t>
            </a:r>
            <a:r>
              <a:rPr lang="en-US" baseline="0" dirty="0" smtClean="0"/>
              <a:t> to deliver some really cool and highly classified capabilities.</a:t>
            </a:r>
            <a:endParaRPr lang="en-US" dirty="0"/>
          </a:p>
          <a:p>
            <a:endParaRPr lang="en-US" dirty="0"/>
          </a:p>
          <a:p>
            <a:r>
              <a:rPr lang="en-US" dirty="0"/>
              <a:t>He is one of 4 kids, and between his siblings and parents/spouses…10 people, there are 10 graduate degree’s and 3 PhDs.  Education is important to him/his family, but he learned early on that </a:t>
            </a:r>
            <a:r>
              <a:rPr lang="en-US" dirty="0" smtClean="0"/>
              <a:t>learning </a:t>
            </a:r>
            <a:r>
              <a:rPr lang="en-US" dirty="0"/>
              <a:t>comes in many </a:t>
            </a:r>
            <a:r>
              <a:rPr lang="en-US" dirty="0" smtClean="0"/>
              <a:t>forms, that </a:t>
            </a:r>
            <a:r>
              <a:rPr lang="en-US" u="sng" dirty="0" smtClean="0"/>
              <a:t>it is an intrinsic power in all of us </a:t>
            </a:r>
            <a:r>
              <a:rPr lang="en-US" dirty="0" smtClean="0"/>
              <a:t>&amp; degrees often fail to illuminate talent</a:t>
            </a:r>
            <a:endParaRPr lang="en-US" dirty="0"/>
          </a:p>
          <a:p>
            <a:endParaRPr lang="en-US" dirty="0"/>
          </a:p>
          <a:p>
            <a:r>
              <a:rPr lang="en-US" dirty="0" smtClean="0"/>
              <a:t>You see, his </a:t>
            </a:r>
            <a:r>
              <a:rPr lang="en-US" dirty="0"/>
              <a:t>Grandfather was his biggest role model…a man with a 3</a:t>
            </a:r>
            <a:r>
              <a:rPr lang="en-US" baseline="30000" dirty="0"/>
              <a:t>rd</a:t>
            </a:r>
            <a:r>
              <a:rPr lang="en-US" dirty="0"/>
              <a:t> grade education, </a:t>
            </a:r>
            <a:r>
              <a:rPr lang="en-US" dirty="0" smtClean="0"/>
              <a:t>a hero, a WWII </a:t>
            </a:r>
            <a:r>
              <a:rPr lang="en-US" dirty="0"/>
              <a:t>motorcycle courier for Gen Eisenhower…he could do anything, make anything, fix anything…carpenter, electrician, general contractor….a true self taught, do-it-yourself </a:t>
            </a:r>
            <a:r>
              <a:rPr lang="en-US" dirty="0" smtClean="0"/>
              <a:t>prodigy….and Josh’s grandfather</a:t>
            </a:r>
            <a:r>
              <a:rPr lang="en-US" baseline="0" dirty="0" smtClean="0"/>
              <a:t> was his Yoda.</a:t>
            </a:r>
            <a:r>
              <a:rPr lang="en-US" dirty="0" smtClean="0"/>
              <a:t> </a:t>
            </a:r>
            <a:endParaRPr lang="en-US" dirty="0"/>
          </a:p>
          <a:p>
            <a:endParaRPr lang="en-US" dirty="0"/>
          </a:p>
          <a:p>
            <a:r>
              <a:rPr lang="en-US" dirty="0"/>
              <a:t>Ironically Josh hates computers.  He wants them to do the mundane tasks for everyone….he seeks to ‘Free human capital with digital slave labor’</a:t>
            </a:r>
          </a:p>
          <a:p>
            <a:endParaRPr lang="en-US" dirty="0"/>
          </a:p>
          <a:p>
            <a:r>
              <a:rPr lang="en-US" b="1" u="sng" dirty="0"/>
              <a:t>Biggest obstacle to success</a:t>
            </a:r>
            <a:r>
              <a:rPr lang="en-US" dirty="0"/>
              <a:t>:  the infamous tech transition…surviving the red team, posse of proctologists, defending your tech. These “detractors” actually motivate Josh to improve his idea, pitch, or his algorithm.</a:t>
            </a:r>
          </a:p>
          <a:p>
            <a:endParaRPr lang="en-US" dirty="0"/>
          </a:p>
          <a:p>
            <a:r>
              <a:rPr lang="en-US" b="1" u="sng" dirty="0"/>
              <a:t>#1 Think we can do for future success:  </a:t>
            </a:r>
            <a:r>
              <a:rPr lang="en-US" dirty="0"/>
              <a:t>Collaboration and Exposure, get ‘outside of our box’!  Entrenched world view is poison…..we must See what we’re all doing…we’re missing so much </a:t>
            </a:r>
          </a:p>
          <a:p>
            <a:endParaRPr lang="en-US" dirty="0"/>
          </a:p>
          <a:p>
            <a:endParaRPr lang="en-US" dirty="0"/>
          </a:p>
        </p:txBody>
      </p:sp>
    </p:spTree>
    <p:extLst>
      <p:ext uri="{BB962C8B-B14F-4D97-AF65-F5344CB8AC3E}">
        <p14:creationId xmlns:p14="http://schemas.microsoft.com/office/powerpoint/2010/main" val="276675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smtClean="0"/>
              <a:t>Captain Victoria Wyler</a:t>
            </a:r>
            <a:r>
              <a:rPr lang="en-US" baseline="0" dirty="0" smtClean="0"/>
              <a:t> is digital royalty….referred to as Queen Victoria, like me, she is a digital do-</a:t>
            </a:r>
            <a:r>
              <a:rPr lang="en-US" baseline="0" dirty="0" err="1" smtClean="0"/>
              <a:t>er</a:t>
            </a:r>
            <a:r>
              <a:rPr lang="en-US" baseline="0" dirty="0" smtClean="0"/>
              <a:t>.  In &lt;90 days should put in place over $1B in contracting vehicles for people to leverage </a:t>
            </a:r>
            <a:r>
              <a:rPr lang="en-US" baseline="0" dirty="0" err="1" smtClean="0"/>
              <a:t>Devsecops</a:t>
            </a:r>
            <a:r>
              <a:rPr lang="en-US" baseline="0" dirty="0" smtClean="0"/>
              <a:t> platform and cloud services.  She blazes a path to YES.</a:t>
            </a:r>
          </a:p>
          <a:p>
            <a:endParaRPr lang="en-US" baseline="0" dirty="0" smtClean="0"/>
          </a:p>
          <a:p>
            <a:r>
              <a:rPr lang="en-US" baseline="0" dirty="0" smtClean="0"/>
              <a:t>She grew up in small town Maryland, and her family emigrated to the US from Portugal.  She is not a technologist, She graduated from the Air Force Academy with a degree in legal-studies.</a:t>
            </a:r>
          </a:p>
          <a:p>
            <a:endParaRPr lang="en-US" baseline="0" dirty="0" smtClean="0"/>
          </a:p>
          <a:p>
            <a:r>
              <a:rPr lang="en-US" baseline="0" dirty="0" smtClean="0"/>
              <a:t>She recently completed a tour serving as Dr. </a:t>
            </a:r>
            <a:r>
              <a:rPr lang="en-US" baseline="0" dirty="0" err="1" smtClean="0"/>
              <a:t>Wert’s</a:t>
            </a:r>
            <a:r>
              <a:rPr lang="en-US" baseline="0" dirty="0" smtClean="0"/>
              <a:t>, our PEO-Digital leader, executive assistant…..she say’s she was his “charity case” as the only non-geek on their team.</a:t>
            </a:r>
          </a:p>
          <a:p>
            <a:endParaRPr lang="en-US" baseline="0" dirty="0" smtClean="0"/>
          </a:p>
          <a:p>
            <a:r>
              <a:rPr lang="en-US" baseline="0" dirty="0" smtClean="0"/>
              <a:t>Victoria is a powerful example of the power of diversity of experience, unbridled innovation and leadership, combined with a passion for learning and growing focused on our digital enlightenment. </a:t>
            </a:r>
          </a:p>
          <a:p>
            <a:endParaRPr lang="en-US" baseline="0" dirty="0" smtClean="0"/>
          </a:p>
          <a:p>
            <a:r>
              <a:rPr lang="en-US" baseline="0" dirty="0" smtClean="0"/>
              <a:t>After observing the positive disruption and pace of change of Platform ONE, she committed herself and applied her passion for leadership and learning to drive the acquisition community towards a digitally enlightened future, so they could accelerate change and not end up losing…a better state.</a:t>
            </a:r>
          </a:p>
          <a:p>
            <a:endParaRPr lang="en-US" baseline="0" dirty="0" smtClean="0"/>
          </a:p>
          <a:p>
            <a:r>
              <a:rPr lang="en-US" baseline="0" dirty="0" smtClean="0"/>
              <a:t>She believes one of our biggest barriers to disruption is </a:t>
            </a:r>
            <a:r>
              <a:rPr lang="en-US" b="1" baseline="0" dirty="0" smtClean="0"/>
              <a:t>our inability to make smart and fast decisions</a:t>
            </a:r>
            <a:r>
              <a:rPr lang="en-US" baseline="0" dirty="0" smtClean="0"/>
              <a:t>, to break free from analysis paralysis, bias towards action, and employ a min viable product mentality rather than constantly working on the perfect, utopian end-state.  As I like to say, perfection is the enemy of good enough.</a:t>
            </a:r>
          </a:p>
          <a:p>
            <a:endParaRPr lang="en-US" baseline="0" dirty="0" smtClean="0"/>
          </a:p>
          <a:p>
            <a:r>
              <a:rPr lang="en-US" baseline="0" dirty="0" smtClean="0"/>
              <a:t>She’s also a dog lover which for me, speaks volumes to her Emotional Intelligence.  </a:t>
            </a:r>
            <a:endParaRPr lang="en-US" dirty="0"/>
          </a:p>
        </p:txBody>
      </p:sp>
    </p:spTree>
    <p:extLst>
      <p:ext uri="{BB962C8B-B14F-4D97-AF65-F5344CB8AC3E}">
        <p14:creationId xmlns:p14="http://schemas.microsoft.com/office/powerpoint/2010/main" val="1517512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50900"/>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3710781"/>
          </a:xfrm>
          <a:prstGeom prst="rect">
            <a:avLst/>
          </a:prstGeom>
        </p:spPr>
        <p:txBody>
          <a:bodyPr/>
          <a:lstStyle/>
          <a:p>
            <a:r>
              <a:rPr lang="en-US" sz="1100" dirty="0" err="1"/>
              <a:t>SrA</a:t>
            </a:r>
            <a:r>
              <a:rPr lang="en-US" sz="1100" dirty="0"/>
              <a:t> Micah Johns, an intelligence professional is pure INSPIRATION!   Josh is a </a:t>
            </a:r>
            <a:r>
              <a:rPr lang="en-US" sz="1100" dirty="0" smtClean="0"/>
              <a:t>low hanging fruit-picker</a:t>
            </a:r>
            <a:r>
              <a:rPr lang="en-US" sz="1100" dirty="0"/>
              <a:t>….and a really good one</a:t>
            </a:r>
            <a:r>
              <a:rPr lang="en-US" sz="1100" dirty="0" smtClean="0"/>
              <a:t>.  He is a data </a:t>
            </a:r>
            <a:r>
              <a:rPr lang="en-US" sz="1100" dirty="0" err="1" smtClean="0"/>
              <a:t>jedi</a:t>
            </a:r>
            <a:r>
              <a:rPr lang="en-US" sz="1100" dirty="0" smtClean="0"/>
              <a:t> who pioneered a best of breed </a:t>
            </a:r>
            <a:r>
              <a:rPr lang="en-US" sz="1100" u="sng" dirty="0" smtClean="0"/>
              <a:t>data visualization software</a:t>
            </a:r>
            <a:r>
              <a:rPr lang="en-US" sz="1100" u="sng" baseline="0" dirty="0" smtClean="0"/>
              <a:t>  or “dashboards” </a:t>
            </a:r>
            <a:r>
              <a:rPr lang="en-US" sz="1100" baseline="0" dirty="0" smtClean="0"/>
              <a:t>for Intel analysts—and much </a:t>
            </a:r>
            <a:r>
              <a:rPr lang="en-US" sz="1100" baseline="0" dirty="0" err="1" smtClean="0"/>
              <a:t>much</a:t>
            </a:r>
            <a:r>
              <a:rPr lang="en-US" sz="1100" baseline="0" dirty="0" smtClean="0"/>
              <a:t> more</a:t>
            </a:r>
            <a:endParaRPr lang="en-US" sz="1100" dirty="0"/>
          </a:p>
          <a:p>
            <a:endParaRPr lang="en-US" sz="1100" dirty="0"/>
          </a:p>
          <a:p>
            <a:r>
              <a:rPr lang="en-US" sz="1100" dirty="0"/>
              <a:t>Oldest of 6 kids that grew up in a small town in KY with  limited means.  Mom was a website developer, dad was a career firefighter….throughout his formative years he learned the power of Technology, Service, and </a:t>
            </a:r>
            <a:r>
              <a:rPr lang="en-US" sz="1100" dirty="0" smtClean="0"/>
              <a:t>Courage….the audacity</a:t>
            </a:r>
            <a:r>
              <a:rPr lang="en-US" sz="1100" baseline="0" dirty="0" smtClean="0"/>
              <a:t> of action.</a:t>
            </a:r>
            <a:endParaRPr lang="en-US" sz="1100" dirty="0"/>
          </a:p>
          <a:p>
            <a:endParaRPr lang="en-US" sz="1100" dirty="0"/>
          </a:p>
          <a:p>
            <a:r>
              <a:rPr lang="en-US" sz="1100" dirty="0"/>
              <a:t>Joined the AF due to the cost of college, very excited for opportunities the AF offered in both intel and cyber career fields</a:t>
            </a:r>
            <a:r>
              <a:rPr lang="en-US" sz="1100" dirty="0" smtClean="0"/>
              <a:t>….aligned to his upbringing,</a:t>
            </a:r>
            <a:r>
              <a:rPr lang="en-US" sz="1100" baseline="0" dirty="0" smtClean="0"/>
              <a:t> </a:t>
            </a:r>
            <a:r>
              <a:rPr lang="en-US" sz="1100" dirty="0" smtClean="0"/>
              <a:t>he </a:t>
            </a:r>
            <a:r>
              <a:rPr lang="en-US" sz="1100" dirty="0"/>
              <a:t>selected a profession that values the power of technology, Service and Courage.</a:t>
            </a:r>
          </a:p>
          <a:p>
            <a:endParaRPr lang="en-US" sz="1100" dirty="0"/>
          </a:p>
          <a:p>
            <a:r>
              <a:rPr lang="en-US" sz="1100" dirty="0"/>
              <a:t>He was inspired to disruption by the </a:t>
            </a:r>
            <a:r>
              <a:rPr lang="en-US" sz="1100" b="1" dirty="0"/>
              <a:t>presence of “extreme opportunity”….an abundance of low hanging fruit </a:t>
            </a:r>
            <a:r>
              <a:rPr lang="en-US" sz="1100" dirty="0"/>
              <a:t>across the AF missions he supported.  He knows there are Airmen 1</a:t>
            </a:r>
            <a:r>
              <a:rPr lang="en-US" sz="1100" baseline="30000" dirty="0"/>
              <a:t>st</a:t>
            </a:r>
            <a:r>
              <a:rPr lang="en-US" sz="1100" dirty="0"/>
              <a:t> Class in every organization that have solutions to multi-million dollar problems.  Tremendous power in simple solutions which make life easier, more effective/efficient.</a:t>
            </a:r>
          </a:p>
          <a:p>
            <a:endParaRPr lang="en-US" sz="1100" dirty="0"/>
          </a:p>
          <a:p>
            <a:r>
              <a:rPr lang="en-US" sz="1100" b="1" u="sng" dirty="0"/>
              <a:t>Two obstacles/barriers:  </a:t>
            </a:r>
            <a:r>
              <a:rPr lang="en-US" sz="1100" dirty="0"/>
              <a:t>Lack of digital competency amongst decision makers—Python (object oriented programming language) vs HTML (web page oriented language).  #2: Overpromising and under-delivering—erodes trust, confidence in innovation, diverts </a:t>
            </a:r>
            <a:r>
              <a:rPr lang="en-US" sz="1100" dirty="0" smtClean="0"/>
              <a:t>resources</a:t>
            </a:r>
            <a:endParaRPr lang="en-US" sz="1100" b="1" u="sng" dirty="0" smtClean="0"/>
          </a:p>
          <a:p>
            <a:endParaRPr lang="en-US" sz="1100" b="1" u="sng" dirty="0" smtClean="0"/>
          </a:p>
          <a:p>
            <a:r>
              <a:rPr lang="en-US" sz="1100" b="1" u="sng" dirty="0" smtClean="0"/>
              <a:t>#1</a:t>
            </a:r>
            <a:r>
              <a:rPr lang="en-US" sz="1100" b="1" u="sng" baseline="0" dirty="0" smtClean="0"/>
              <a:t> thing: Improved Self awareness—are we as good as we need to be?</a:t>
            </a:r>
            <a:endParaRPr lang="en-US" sz="1100" dirty="0"/>
          </a:p>
        </p:txBody>
      </p:sp>
    </p:spTree>
    <p:extLst>
      <p:ext uri="{BB962C8B-B14F-4D97-AF65-F5344CB8AC3E}">
        <p14:creationId xmlns:p14="http://schemas.microsoft.com/office/powerpoint/2010/main" val="26758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634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9206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4324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33"/>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2133"/>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8592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6748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5906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989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C0C0C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sz="1800"/>
          </a:p>
        </p:txBody>
      </p:sp>
      <p:sp>
        <p:nvSpPr>
          <p:cNvPr id="17" name="bk object 17"/>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800"/>
          </a:p>
        </p:txBody>
      </p:sp>
      <p:sp>
        <p:nvSpPr>
          <p:cNvPr id="18" name="bk object 18"/>
          <p:cNvSpPr/>
          <p:nvPr/>
        </p:nvSpPr>
        <p:spPr>
          <a:xfrm>
            <a:off x="1647951" y="789445"/>
            <a:ext cx="10229087" cy="53327"/>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800" b="1" i="1">
                <a:solidFill>
                  <a:srgbClr val="C0C0C0"/>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3" name="Google Shape;238;p29"/>
          <p:cNvPicPr preferRelativeResize="0"/>
          <p:nvPr userDrawn="1"/>
        </p:nvPicPr>
        <p:blipFill>
          <a:blip r:embed="rId4"/>
          <a:srcRect/>
          <a:stretch/>
        </p:blipFill>
        <p:spPr>
          <a:xfrm>
            <a:off x="304800" y="152400"/>
            <a:ext cx="1371600" cy="131248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C0C0C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sz="1800"/>
          </a:p>
        </p:txBody>
      </p:sp>
      <p:sp>
        <p:nvSpPr>
          <p:cNvPr id="17" name="bk object 17"/>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800"/>
          </a:p>
        </p:txBody>
      </p:sp>
      <p:sp>
        <p:nvSpPr>
          <p:cNvPr id="18" name="bk object 18"/>
          <p:cNvSpPr/>
          <p:nvPr/>
        </p:nvSpPr>
        <p:spPr>
          <a:xfrm>
            <a:off x="1647951" y="789445"/>
            <a:ext cx="10229087" cy="53327"/>
          </a:xfrm>
          <a:prstGeom prst="rect">
            <a:avLst/>
          </a:prstGeom>
          <a:blipFill>
            <a:blip r:embed="rId3" cstate="print"/>
            <a:stretch>
              <a:fillRect/>
            </a:stretch>
          </a:blipFill>
        </p:spPr>
        <p:txBody>
          <a:bodyPr wrap="square" lIns="0" tIns="0" rIns="0" bIns="0" rtlCol="0"/>
          <a:lstStyle/>
          <a:p>
            <a:endParaRPr sz="1800"/>
          </a:p>
        </p:txBody>
      </p:sp>
      <p:sp>
        <p:nvSpPr>
          <p:cNvPr id="19" name="bk object 19"/>
          <p:cNvSpPr/>
          <p:nvPr/>
        </p:nvSpPr>
        <p:spPr>
          <a:xfrm>
            <a:off x="115825" y="86869"/>
            <a:ext cx="1495551" cy="1107947"/>
          </a:xfrm>
          <a:prstGeom prst="rect">
            <a:avLst/>
          </a:prstGeom>
          <a:blipFill>
            <a:blip r:embed="rId4" cstate="print"/>
            <a:stretch>
              <a:fillRect/>
            </a:stretch>
          </a:blipFill>
        </p:spPr>
        <p:txBody>
          <a:bodyPr wrap="square" lIns="0" tIns="0" rIns="0" bIns="0" rtlCol="0"/>
          <a:lstStyle/>
          <a:p>
            <a:endParaRPr sz="1800"/>
          </a:p>
        </p:txBody>
      </p:sp>
      <p:sp>
        <p:nvSpPr>
          <p:cNvPr id="20" name="bk object 20"/>
          <p:cNvSpPr/>
          <p:nvPr/>
        </p:nvSpPr>
        <p:spPr>
          <a:xfrm>
            <a:off x="203200" y="152401"/>
            <a:ext cx="1320800" cy="976883"/>
          </a:xfrm>
          <a:prstGeom prst="rect">
            <a:avLst/>
          </a:prstGeom>
          <a:blipFill>
            <a:blip r:embed="rId5" cstate="print"/>
            <a:stretch>
              <a:fillRect/>
            </a:stretch>
          </a:blipFill>
        </p:spPr>
        <p:txBody>
          <a:bodyPr wrap="square" lIns="0" tIns="0" rIns="0" bIns="0" rtlCol="0"/>
          <a:lstStyle/>
          <a:p>
            <a:endParaRPr sz="1800"/>
          </a:p>
        </p:txBody>
      </p:sp>
      <p:sp>
        <p:nvSpPr>
          <p:cNvPr id="21" name="bk object 21"/>
          <p:cNvSpPr/>
          <p:nvPr/>
        </p:nvSpPr>
        <p:spPr>
          <a:xfrm>
            <a:off x="1" y="1"/>
            <a:ext cx="12191999" cy="6857999"/>
          </a:xfrm>
          <a:prstGeom prst="rect">
            <a:avLst/>
          </a:prstGeom>
          <a:blipFill>
            <a:blip r:embed="rId6" cstate="print"/>
            <a:stretch>
              <a:fillRect/>
            </a:stretch>
          </a:blipFill>
        </p:spPr>
        <p:txBody>
          <a:bodyPr wrap="square" lIns="0" tIns="0" rIns="0" bIns="0" rtlCol="0"/>
          <a:lstStyle/>
          <a:p>
            <a:endParaRPr sz="1800"/>
          </a:p>
        </p:txBody>
      </p:sp>
      <p:sp>
        <p:nvSpPr>
          <p:cNvPr id="22" name="bk object 22"/>
          <p:cNvSpPr/>
          <p:nvPr/>
        </p:nvSpPr>
        <p:spPr>
          <a:xfrm>
            <a:off x="2113281" y="454153"/>
            <a:ext cx="7941055" cy="5937503"/>
          </a:xfrm>
          <a:prstGeom prst="rect">
            <a:avLst/>
          </a:prstGeom>
          <a:blipFill>
            <a:blip r:embed="rId7"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114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526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15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019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sz="1800"/>
          </a:p>
        </p:txBody>
      </p:sp>
      <p:sp>
        <p:nvSpPr>
          <p:cNvPr id="17" name="bk object 17"/>
          <p:cNvSpPr/>
          <p:nvPr/>
        </p:nvSpPr>
        <p:spPr>
          <a:xfrm>
            <a:off x="0" y="0"/>
            <a:ext cx="12192000" cy="6858000"/>
          </a:xfrm>
          <a:prstGeom prst="rect">
            <a:avLst/>
          </a:prstGeom>
          <a:blipFill>
            <a:blip r:embed="rId7" cstate="print"/>
            <a:stretch>
              <a:fillRect/>
            </a:stretch>
          </a:blipFill>
        </p:spPr>
        <p:txBody>
          <a:bodyPr wrap="square" lIns="0" tIns="0" rIns="0" bIns="0" rtlCol="0"/>
          <a:lstStyle/>
          <a:p>
            <a:endParaRPr sz="1800"/>
          </a:p>
        </p:txBody>
      </p:sp>
      <p:sp>
        <p:nvSpPr>
          <p:cNvPr id="18" name="bk object 18"/>
          <p:cNvSpPr/>
          <p:nvPr/>
        </p:nvSpPr>
        <p:spPr>
          <a:xfrm>
            <a:off x="1647951" y="789445"/>
            <a:ext cx="10229087" cy="53327"/>
          </a:xfrm>
          <a:prstGeom prst="rect">
            <a:avLst/>
          </a:prstGeom>
          <a:blipFill>
            <a:blip r:embed="rId8"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1913468" y="250952"/>
            <a:ext cx="8365065" cy="430887"/>
          </a:xfrm>
          <a:prstGeom prst="rect">
            <a:avLst/>
          </a:prstGeom>
        </p:spPr>
        <p:txBody>
          <a:bodyPr wrap="square" lIns="0" tIns="0" rIns="0" bIns="0">
            <a:spAutoFit/>
          </a:bodyPr>
          <a:lstStyle>
            <a:lvl1pPr>
              <a:defRPr sz="2800" b="1" i="1">
                <a:solidFill>
                  <a:srgbClr val="C0C0C0"/>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12" name="Google Shape;238;p29"/>
          <p:cNvPicPr preferRelativeResize="0"/>
          <p:nvPr userDrawn="1"/>
        </p:nvPicPr>
        <p:blipFill>
          <a:blip r:embed="rId9"/>
          <a:srcRect/>
          <a:stretch/>
        </p:blipFill>
        <p:spPr>
          <a:xfrm>
            <a:off x="381000" y="228600"/>
            <a:ext cx="1141710" cy="1150609"/>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defRPr>
            </a:lvl1pPr>
            <a:lvl2pPr lvl="1" algn="r">
              <a:buNone/>
              <a:defRPr sz="1333">
                <a:solidFill>
                  <a:schemeClr val="lt2"/>
                </a:solidFill>
              </a:defRPr>
            </a:lvl2pPr>
            <a:lvl3pPr lvl="2" algn="r">
              <a:buNone/>
              <a:defRPr sz="1333">
                <a:solidFill>
                  <a:schemeClr val="lt2"/>
                </a:solidFill>
              </a:defRPr>
            </a:lvl3pPr>
            <a:lvl4pPr lvl="3" algn="r">
              <a:buNone/>
              <a:defRPr sz="1333">
                <a:solidFill>
                  <a:schemeClr val="lt2"/>
                </a:solidFill>
              </a:defRPr>
            </a:lvl4pPr>
            <a:lvl5pPr lvl="4" algn="r">
              <a:buNone/>
              <a:defRPr sz="1333">
                <a:solidFill>
                  <a:schemeClr val="lt2"/>
                </a:solidFill>
              </a:defRPr>
            </a:lvl5pPr>
            <a:lvl6pPr lvl="5" algn="r">
              <a:buNone/>
              <a:defRPr sz="1333">
                <a:solidFill>
                  <a:schemeClr val="lt2"/>
                </a:solidFill>
              </a:defRPr>
            </a:lvl6pPr>
            <a:lvl7pPr lvl="6" algn="r">
              <a:buNone/>
              <a:defRPr sz="1333">
                <a:solidFill>
                  <a:schemeClr val="lt2"/>
                </a:solidFill>
              </a:defRPr>
            </a:lvl7pPr>
            <a:lvl8pPr lvl="7" algn="r">
              <a:buNone/>
              <a:defRPr sz="1333">
                <a:solidFill>
                  <a:schemeClr val="lt2"/>
                </a:solidFill>
              </a:defRPr>
            </a:lvl8pPr>
            <a:lvl9pPr lvl="8" algn="r">
              <a:buNone/>
              <a:defRPr sz="1333">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801501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hyperlink" Target="http://www.drag-n-glas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70292"/>
            <a:ext cx="12573000" cy="6971325"/>
          </a:xfrm>
          <a:prstGeom prst="rect">
            <a:avLst/>
          </a:prstGeom>
        </p:spPr>
      </p:pic>
      <p:sp>
        <p:nvSpPr>
          <p:cNvPr id="3" name="object 3"/>
          <p:cNvSpPr/>
          <p:nvPr/>
        </p:nvSpPr>
        <p:spPr>
          <a:xfrm>
            <a:off x="1929385" y="789445"/>
            <a:ext cx="7671815" cy="5332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099566" y="3733800"/>
            <a:ext cx="9222549" cy="266242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171606" y="3867658"/>
            <a:ext cx="9078468" cy="2702506"/>
          </a:xfrm>
          <a:custGeom>
            <a:avLst/>
            <a:gdLst/>
            <a:ahLst/>
            <a:cxnLst/>
            <a:rect l="l" t="t" r="r" b="b"/>
            <a:pathLst>
              <a:path w="5641975" h="1385570">
                <a:moveTo>
                  <a:pt x="0" y="0"/>
                </a:moveTo>
                <a:lnTo>
                  <a:pt x="5641848" y="0"/>
                </a:lnTo>
                <a:lnTo>
                  <a:pt x="5641848" y="1385316"/>
                </a:lnTo>
                <a:lnTo>
                  <a:pt x="0" y="1385316"/>
                </a:lnTo>
                <a:lnTo>
                  <a:pt x="0" y="0"/>
                </a:lnTo>
                <a:close/>
              </a:path>
            </a:pathLst>
          </a:custGeom>
          <a:solidFill>
            <a:srgbClr val="000000">
              <a:alpha val="59999"/>
            </a:srgbClr>
          </a:solidFill>
        </p:spPr>
        <p:txBody>
          <a:bodyPr wrap="square" lIns="0" tIns="0" rIns="0" bIns="0" rtlCol="0"/>
          <a:lstStyle/>
          <a:p>
            <a:endParaRPr/>
          </a:p>
        </p:txBody>
      </p:sp>
      <p:sp>
        <p:nvSpPr>
          <p:cNvPr id="10" name="object 10"/>
          <p:cNvSpPr/>
          <p:nvPr/>
        </p:nvSpPr>
        <p:spPr>
          <a:xfrm>
            <a:off x="1251966" y="3766956"/>
            <a:ext cx="8917748" cy="2301599"/>
          </a:xfrm>
          <a:custGeom>
            <a:avLst/>
            <a:gdLst/>
            <a:ahLst/>
            <a:cxnLst/>
            <a:rect l="l" t="t" r="r" b="b"/>
            <a:pathLst>
              <a:path w="5641975" h="1385570">
                <a:moveTo>
                  <a:pt x="0" y="0"/>
                </a:moveTo>
                <a:lnTo>
                  <a:pt x="5641848" y="0"/>
                </a:lnTo>
                <a:lnTo>
                  <a:pt x="5641848" y="1385316"/>
                </a:lnTo>
                <a:lnTo>
                  <a:pt x="0" y="1385316"/>
                </a:lnTo>
                <a:lnTo>
                  <a:pt x="0" y="0"/>
                </a:lnTo>
                <a:close/>
              </a:path>
            </a:pathLst>
          </a:custGeom>
          <a:ln w="25908">
            <a:solidFill>
              <a:srgbClr val="0099FF"/>
            </a:solidFill>
          </a:ln>
        </p:spPr>
        <p:txBody>
          <a:bodyPr wrap="square" lIns="0" tIns="0" rIns="0" bIns="0" rtlCol="0"/>
          <a:lstStyle/>
          <a:p>
            <a:endParaRPr/>
          </a:p>
        </p:txBody>
      </p:sp>
      <p:sp>
        <p:nvSpPr>
          <p:cNvPr id="14" name="TextBox 13"/>
          <p:cNvSpPr txBox="1"/>
          <p:nvPr/>
        </p:nvSpPr>
        <p:spPr>
          <a:xfrm>
            <a:off x="1058480" y="4180557"/>
            <a:ext cx="9304720" cy="1200329"/>
          </a:xfrm>
          <a:prstGeom prst="rect">
            <a:avLst/>
          </a:prstGeom>
          <a:noFill/>
        </p:spPr>
        <p:txBody>
          <a:bodyPr wrap="square" rtlCol="0">
            <a:spAutoFit/>
          </a:bodyPr>
          <a:lstStyle/>
          <a:p>
            <a:pPr algn="ctr"/>
            <a:r>
              <a:rPr lang="en-US" sz="3200" b="1" dirty="0">
                <a:solidFill>
                  <a:schemeClr val="bg1">
                    <a:lumMod val="85000"/>
                  </a:schemeClr>
                </a:solidFill>
                <a:effectLst>
                  <a:outerShdw blurRad="38100" dist="38100" dir="2700000" algn="tl">
                    <a:srgbClr val="000000">
                      <a:alpha val="43137"/>
                    </a:srgbClr>
                  </a:outerShdw>
                </a:effectLst>
              </a:rPr>
              <a:t>“Behold The Power of Us!”</a:t>
            </a:r>
          </a:p>
          <a:p>
            <a:pPr algn="ctr"/>
            <a:r>
              <a:rPr lang="en-US" sz="2000" b="1" dirty="0">
                <a:solidFill>
                  <a:schemeClr val="bg1">
                    <a:lumMod val="85000"/>
                  </a:schemeClr>
                </a:solidFill>
                <a:effectLst>
                  <a:outerShdw blurRad="38100" dist="38100" dir="2700000" algn="tl">
                    <a:srgbClr val="000000">
                      <a:alpha val="43137"/>
                    </a:srgbClr>
                  </a:outerShdw>
                </a:effectLst>
              </a:rPr>
              <a:t>Lt Gen Chris Weggeman</a:t>
            </a:r>
          </a:p>
          <a:p>
            <a:pPr algn="ctr"/>
            <a:r>
              <a:rPr lang="en-US" sz="2000" b="1" dirty="0">
                <a:solidFill>
                  <a:schemeClr val="bg1">
                    <a:lumMod val="85000"/>
                  </a:schemeClr>
                </a:solidFill>
                <a:effectLst>
                  <a:outerShdw blurRad="38100" dist="38100" dir="2700000" algn="tl">
                    <a:srgbClr val="000000">
                      <a:alpha val="43137"/>
                    </a:srgbClr>
                  </a:outerShdw>
                </a:effectLst>
              </a:rPr>
              <a:t>Deputy Commander, Air Combat Command</a:t>
            </a:r>
          </a:p>
        </p:txBody>
      </p:sp>
      <p:pic>
        <p:nvPicPr>
          <p:cNvPr id="11" name="Google Shape;238;p29"/>
          <p:cNvPicPr preferRelativeResize="0"/>
          <p:nvPr/>
        </p:nvPicPr>
        <p:blipFill>
          <a:blip r:embed="rId6"/>
          <a:srcRect/>
          <a:stretch/>
        </p:blipFill>
        <p:spPr>
          <a:xfrm>
            <a:off x="4286726" y="976630"/>
            <a:ext cx="2848228" cy="255955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135" y="304800"/>
            <a:ext cx="8365065" cy="430887"/>
          </a:xfrm>
        </p:spPr>
        <p:txBody>
          <a:bodyPr/>
          <a:lstStyle/>
          <a:p>
            <a:r>
              <a:rPr lang="en-US" dirty="0"/>
              <a:t>Behold the power of 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447800"/>
            <a:ext cx="1894298" cy="1685925"/>
          </a:xfrm>
          <a:prstGeom prst="rect">
            <a:avLst/>
          </a:prstGeom>
          <a:effectLst>
            <a:glow rad="228600">
              <a:schemeClr val="accent5">
                <a:satMod val="175000"/>
                <a:alpha val="40000"/>
              </a:schemeClr>
            </a:glow>
          </a:effectLst>
        </p:spPr>
      </p:pic>
      <p:sp>
        <p:nvSpPr>
          <p:cNvPr id="6" name="TextBox 5"/>
          <p:cNvSpPr txBox="1"/>
          <p:nvPr/>
        </p:nvSpPr>
        <p:spPr>
          <a:xfrm>
            <a:off x="609600" y="1616630"/>
            <a:ext cx="3206327" cy="1292662"/>
          </a:xfrm>
          <a:prstGeom prst="rect">
            <a:avLst/>
          </a:prstGeom>
          <a:noFill/>
        </p:spPr>
        <p:txBody>
          <a:bodyPr wrap="none" rtlCol="0">
            <a:spAutoFit/>
          </a:bodyPr>
          <a:lstStyle/>
          <a:p>
            <a:r>
              <a:rPr lang="en-US" sz="2400" dirty="0">
                <a:solidFill>
                  <a:srgbClr val="05817E"/>
                </a:solidFill>
                <a:latin typeface="Bahnschrift Condensed" panose="020B0502040204020203" pitchFamily="34" charset="0"/>
              </a:rPr>
              <a:t>Mr. Adam Furtado—</a:t>
            </a:r>
            <a:r>
              <a:rPr lang="en-US" sz="2400" dirty="0" err="1">
                <a:solidFill>
                  <a:srgbClr val="05817E"/>
                </a:solidFill>
                <a:latin typeface="Bahnschrift Condensed" panose="020B0502040204020203" pitchFamily="34" charset="0"/>
              </a:rPr>
              <a:t>KesselRun</a:t>
            </a:r>
            <a:endParaRPr lang="en-US" sz="2400" dirty="0">
              <a:solidFill>
                <a:srgbClr val="05817E"/>
              </a:solidFill>
              <a:latin typeface="Bahnschrift Condensed" panose="020B0502040204020203" pitchFamily="34" charset="0"/>
            </a:endParaRPr>
          </a:p>
          <a:p>
            <a:r>
              <a:rPr lang="en-US" dirty="0">
                <a:solidFill>
                  <a:srgbClr val="05817E"/>
                </a:solidFill>
                <a:latin typeface="Bahnschrift Condensed" panose="020B0502040204020203" pitchFamily="34" charset="0"/>
              </a:rPr>
              <a:t>Home Town</a:t>
            </a:r>
            <a:r>
              <a:rPr lang="en-US" dirty="0" smtClean="0">
                <a:solidFill>
                  <a:srgbClr val="05817E"/>
                </a:solidFill>
                <a:latin typeface="Bahnschrift Condensed" panose="020B0502040204020203" pitchFamily="34" charset="0"/>
              </a:rPr>
              <a:t>: </a:t>
            </a:r>
            <a:r>
              <a:rPr lang="en-US" dirty="0" err="1" smtClean="0">
                <a:solidFill>
                  <a:srgbClr val="05817E"/>
                </a:solidFill>
                <a:latin typeface="Bahnschrift Condensed" panose="020B0502040204020203" pitchFamily="34" charset="0"/>
              </a:rPr>
              <a:t>Smallville</a:t>
            </a:r>
            <a:r>
              <a:rPr lang="en-US" dirty="0" smtClean="0">
                <a:solidFill>
                  <a:srgbClr val="05817E"/>
                </a:solidFill>
                <a:latin typeface="Bahnschrift Condensed" panose="020B0502040204020203" pitchFamily="34" charset="0"/>
              </a:rPr>
              <a:t> RI</a:t>
            </a:r>
            <a:endParaRPr lang="en-US" dirty="0">
              <a:solidFill>
                <a:srgbClr val="05817E"/>
              </a:solidFill>
              <a:latin typeface="Bahnschrift Condensed" panose="020B0502040204020203" pitchFamily="34" charset="0"/>
            </a:endParaRPr>
          </a:p>
          <a:p>
            <a:endParaRPr lang="en-US" dirty="0">
              <a:solidFill>
                <a:srgbClr val="05817E"/>
              </a:solidFill>
              <a:latin typeface="Bahnschrift Condensed" panose="020B0502040204020203" pitchFamily="34" charset="0"/>
            </a:endParaRPr>
          </a:p>
          <a:p>
            <a:r>
              <a:rPr lang="en-US" b="1" dirty="0">
                <a:solidFill>
                  <a:schemeClr val="bg1"/>
                </a:solidFill>
                <a:latin typeface="Bahnschrift Condensed" panose="020B0502040204020203" pitchFamily="34" charset="0"/>
              </a:rPr>
              <a:t>DIGITAL DISRUPTION:  #agile…Air </a:t>
            </a:r>
            <a:r>
              <a:rPr lang="en-US" b="1" dirty="0" smtClean="0">
                <a:solidFill>
                  <a:schemeClr val="bg1"/>
                </a:solidFill>
                <a:latin typeface="Bahnschrift Condensed" panose="020B0502040204020203" pitchFamily="34" charset="0"/>
              </a:rPr>
              <a:t>Force </a:t>
            </a:r>
            <a:endParaRPr lang="en-US" b="1" dirty="0">
              <a:solidFill>
                <a:schemeClr val="bg1"/>
              </a:solidFill>
              <a:latin typeface="Bahnschrift Condensed" panose="020B0502040204020203" pitchFamily="34" charset="0"/>
            </a:endParaRPr>
          </a:p>
        </p:txBody>
      </p:sp>
      <p:pic>
        <p:nvPicPr>
          <p:cNvPr id="5" name="Picture 4">
            <a:extLst>
              <a:ext uri="{FF2B5EF4-FFF2-40B4-BE49-F238E27FC236}">
                <a16:creationId xmlns:a16="http://schemas.microsoft.com/office/drawing/2014/main" id="{8AB0B709-6B14-44BE-BB12-D1EC05DBF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971675"/>
            <a:ext cx="4867275" cy="48672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1577" y="2986004"/>
            <a:ext cx="147721" cy="147721"/>
          </a:xfrm>
          <a:prstGeom prst="rect">
            <a:avLst/>
          </a:prstGeom>
        </p:spPr>
      </p:pic>
    </p:spTree>
    <p:extLst>
      <p:ext uri="{BB962C8B-B14F-4D97-AF65-F5344CB8AC3E}">
        <p14:creationId xmlns:p14="http://schemas.microsoft.com/office/powerpoint/2010/main" val="3380116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135" y="304800"/>
            <a:ext cx="8365065" cy="430887"/>
          </a:xfrm>
        </p:spPr>
        <p:txBody>
          <a:bodyPr/>
          <a:lstStyle/>
          <a:p>
            <a:r>
              <a:rPr lang="en-US" dirty="0"/>
              <a:t>Behold the power of US…</a:t>
            </a:r>
          </a:p>
        </p:txBody>
      </p:sp>
      <p:sp>
        <p:nvSpPr>
          <p:cNvPr id="6" name="TextBox 5"/>
          <p:cNvSpPr txBox="1"/>
          <p:nvPr/>
        </p:nvSpPr>
        <p:spPr>
          <a:xfrm>
            <a:off x="609600" y="1616630"/>
            <a:ext cx="2816797" cy="1292662"/>
          </a:xfrm>
          <a:prstGeom prst="rect">
            <a:avLst/>
          </a:prstGeom>
          <a:noFill/>
        </p:spPr>
        <p:txBody>
          <a:bodyPr wrap="none" rtlCol="0">
            <a:spAutoFit/>
          </a:bodyPr>
          <a:lstStyle/>
          <a:p>
            <a:r>
              <a:rPr lang="en-US" sz="2400" dirty="0" smtClean="0">
                <a:solidFill>
                  <a:srgbClr val="05817E"/>
                </a:solidFill>
                <a:latin typeface="Bahnschrift Condensed" panose="020B0502040204020203" pitchFamily="34" charset="0"/>
              </a:rPr>
              <a:t>Matt Huston &amp; Jeff McCoy</a:t>
            </a:r>
            <a:endParaRPr lang="en-US" sz="2400" dirty="0">
              <a:solidFill>
                <a:srgbClr val="05817E"/>
              </a:solidFill>
              <a:latin typeface="Bahnschrift Condensed" panose="020B0502040204020203" pitchFamily="34" charset="0"/>
            </a:endParaRPr>
          </a:p>
          <a:p>
            <a:r>
              <a:rPr lang="en-US" dirty="0">
                <a:solidFill>
                  <a:srgbClr val="05817E"/>
                </a:solidFill>
                <a:latin typeface="Bahnschrift Condensed" panose="020B0502040204020203" pitchFamily="34" charset="0"/>
              </a:rPr>
              <a:t>Home </a:t>
            </a:r>
            <a:r>
              <a:rPr lang="en-US" dirty="0" smtClean="0">
                <a:solidFill>
                  <a:srgbClr val="05817E"/>
                </a:solidFill>
                <a:latin typeface="Bahnschrift Condensed" panose="020B0502040204020203" pitchFamily="34" charset="0"/>
              </a:rPr>
              <a:t>Towns: Small </a:t>
            </a:r>
            <a:r>
              <a:rPr lang="en-US" dirty="0" err="1" smtClean="0">
                <a:solidFill>
                  <a:srgbClr val="05817E"/>
                </a:solidFill>
                <a:latin typeface="Bahnschrift Condensed" panose="020B0502040204020203" pitchFamily="34" charset="0"/>
              </a:rPr>
              <a:t>ville</a:t>
            </a:r>
            <a:r>
              <a:rPr lang="en-US" dirty="0" smtClean="0">
                <a:solidFill>
                  <a:srgbClr val="05817E"/>
                </a:solidFill>
                <a:latin typeface="Bahnschrift Condensed" panose="020B0502040204020203" pitchFamily="34" charset="0"/>
              </a:rPr>
              <a:t>  USA</a:t>
            </a:r>
            <a:endParaRPr lang="en-US" dirty="0">
              <a:solidFill>
                <a:srgbClr val="05817E"/>
              </a:solidFill>
              <a:latin typeface="Bahnschrift Condensed" panose="020B0502040204020203" pitchFamily="34" charset="0"/>
            </a:endParaRPr>
          </a:p>
          <a:p>
            <a:endParaRPr lang="en-US" dirty="0">
              <a:solidFill>
                <a:srgbClr val="05817E"/>
              </a:solidFill>
              <a:latin typeface="Bahnschrift Condensed" panose="020B0502040204020203" pitchFamily="34" charset="0"/>
            </a:endParaRPr>
          </a:p>
          <a:p>
            <a:r>
              <a:rPr lang="en-US" b="1" dirty="0">
                <a:solidFill>
                  <a:schemeClr val="bg1"/>
                </a:solidFill>
                <a:latin typeface="Bahnschrift Condensed" panose="020B0502040204020203" pitchFamily="34" charset="0"/>
              </a:rPr>
              <a:t>DIGITAL DISRUPTION:  </a:t>
            </a:r>
            <a:r>
              <a:rPr lang="en-US" b="1" dirty="0" smtClean="0">
                <a:solidFill>
                  <a:schemeClr val="bg1"/>
                </a:solidFill>
                <a:latin typeface="Bahnschrift Condensed" panose="020B0502040204020203" pitchFamily="34" charset="0"/>
              </a:rPr>
              <a:t>#Platformers!</a:t>
            </a:r>
            <a:endParaRPr lang="en-US" b="1" dirty="0">
              <a:solidFill>
                <a:schemeClr val="bg1"/>
              </a:solidFill>
              <a:latin typeface="Bahnschrift Condensed"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766019"/>
            <a:ext cx="3810000" cy="67974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938422"/>
            <a:ext cx="3162300" cy="19708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99" y="3429000"/>
            <a:ext cx="2683773" cy="2667000"/>
          </a:xfrm>
          <a:prstGeom prst="rect">
            <a:avLst/>
          </a:prstGeom>
        </p:spPr>
      </p:pic>
      <p:sp>
        <p:nvSpPr>
          <p:cNvPr id="8" name="TextBox 7"/>
          <p:cNvSpPr txBox="1"/>
          <p:nvPr/>
        </p:nvSpPr>
        <p:spPr>
          <a:xfrm>
            <a:off x="4648200" y="2438400"/>
            <a:ext cx="704039" cy="738664"/>
          </a:xfrm>
          <a:prstGeom prst="rect">
            <a:avLst/>
          </a:prstGeom>
          <a:noFill/>
        </p:spPr>
        <p:txBody>
          <a:bodyPr wrap="none" rtlCol="0">
            <a:spAutoFit/>
          </a:bodyPr>
          <a:lstStyle/>
          <a:p>
            <a:r>
              <a:rPr lang="en-US" sz="2400" dirty="0" smtClean="0">
                <a:solidFill>
                  <a:srgbClr val="05817E"/>
                </a:solidFill>
                <a:latin typeface="Bahnschrift Condensed" panose="020B0502040204020203" pitchFamily="34" charset="0"/>
              </a:rPr>
              <a:t>Matt </a:t>
            </a:r>
            <a:endParaRPr lang="en-US" sz="2400" dirty="0">
              <a:solidFill>
                <a:srgbClr val="05817E"/>
              </a:solidFill>
              <a:latin typeface="Bahnschrift Condensed" panose="020B0502040204020203" pitchFamily="34" charset="0"/>
            </a:endParaRPr>
          </a:p>
          <a:p>
            <a:endParaRPr lang="en-US" b="1" dirty="0">
              <a:solidFill>
                <a:schemeClr val="bg1"/>
              </a:solidFill>
              <a:latin typeface="Bahnschrift Condensed" panose="020B0502040204020203" pitchFamily="34" charset="0"/>
            </a:endParaRPr>
          </a:p>
        </p:txBody>
      </p:sp>
      <p:sp>
        <p:nvSpPr>
          <p:cNvPr id="9" name="TextBox 8"/>
          <p:cNvSpPr txBox="1"/>
          <p:nvPr/>
        </p:nvSpPr>
        <p:spPr>
          <a:xfrm>
            <a:off x="7543800" y="2819400"/>
            <a:ext cx="570990" cy="738664"/>
          </a:xfrm>
          <a:prstGeom prst="rect">
            <a:avLst/>
          </a:prstGeom>
          <a:noFill/>
        </p:spPr>
        <p:txBody>
          <a:bodyPr wrap="none" rtlCol="0">
            <a:spAutoFit/>
          </a:bodyPr>
          <a:lstStyle/>
          <a:p>
            <a:r>
              <a:rPr lang="en-US" sz="2400" dirty="0" smtClean="0">
                <a:solidFill>
                  <a:srgbClr val="05817E"/>
                </a:solidFill>
                <a:latin typeface="Bahnschrift Condensed" panose="020B0502040204020203" pitchFamily="34" charset="0"/>
              </a:rPr>
              <a:t>Jeff</a:t>
            </a:r>
            <a:endParaRPr lang="en-US" sz="2400" dirty="0">
              <a:solidFill>
                <a:srgbClr val="05817E"/>
              </a:solidFill>
              <a:latin typeface="Bahnschrift Condensed" panose="020B0502040204020203" pitchFamily="34" charset="0"/>
            </a:endParaRPr>
          </a:p>
          <a:p>
            <a:endParaRPr lang="en-US" b="1" dirty="0">
              <a:solidFill>
                <a:schemeClr val="bg1"/>
              </a:solidFill>
              <a:latin typeface="Bahnschrift Condensed" panose="020B0502040204020203"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6826" y="2900279"/>
            <a:ext cx="147721" cy="147721"/>
          </a:xfrm>
          <a:prstGeom prst="rect">
            <a:avLst/>
          </a:prstGeom>
        </p:spPr>
      </p:pic>
    </p:spTree>
    <p:extLst>
      <p:ext uri="{BB962C8B-B14F-4D97-AF65-F5344CB8AC3E}">
        <p14:creationId xmlns:p14="http://schemas.microsoft.com/office/powerpoint/2010/main" val="798230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for winning…</a:t>
            </a:r>
            <a:endParaRPr lang="en-US" dirty="0"/>
          </a:p>
        </p:txBody>
      </p:sp>
      <p:sp>
        <p:nvSpPr>
          <p:cNvPr id="3" name="Text Placeholder 2"/>
          <p:cNvSpPr>
            <a:spLocks noGrp="1"/>
          </p:cNvSpPr>
          <p:nvPr>
            <p:ph type="body" idx="1"/>
          </p:nvPr>
        </p:nvSpPr>
        <p:spPr>
          <a:xfrm>
            <a:off x="609600" y="1524000"/>
            <a:ext cx="10972800" cy="5847755"/>
          </a:xfrm>
        </p:spPr>
        <p:txBody>
          <a:bodyPr/>
          <a:lstStyle/>
          <a:p>
            <a:pPr marL="285750" indent="-285750">
              <a:buFont typeface="Arial" panose="020B0604020202020204" pitchFamily="34" charset="0"/>
              <a:buChar char="•"/>
            </a:pPr>
            <a:r>
              <a:rPr lang="en-US" sz="2000" b="1" dirty="0" smtClean="0">
                <a:solidFill>
                  <a:schemeClr val="bg1"/>
                </a:solidFill>
              </a:rPr>
              <a:t>Shatter the Frozen </a:t>
            </a:r>
            <a:r>
              <a:rPr lang="en-US" sz="2000" b="1" dirty="0">
                <a:solidFill>
                  <a:schemeClr val="bg1"/>
                </a:solidFill>
              </a:rPr>
              <a:t>Middle (</a:t>
            </a:r>
            <a:r>
              <a:rPr lang="en-US" sz="2000" b="1" dirty="0">
                <a:solidFill>
                  <a:schemeClr val="tx2">
                    <a:lumMod val="60000"/>
                    <a:lumOff val="40000"/>
                  </a:schemeClr>
                </a:solidFill>
                <a:hlinkClick r:id="rId3"/>
              </a:rPr>
              <a:t>www.drag-n-glass</a:t>
            </a:r>
            <a:r>
              <a:rPr lang="en-US" sz="2000" b="1" dirty="0">
                <a:solidFill>
                  <a:schemeClr val="bg1"/>
                </a:solidFill>
              </a:rPr>
              <a:t>)</a:t>
            </a: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“See</a:t>
            </a:r>
            <a:r>
              <a:rPr lang="en-US" sz="2000" b="1" dirty="0">
                <a:solidFill>
                  <a:schemeClr val="bg1"/>
                </a:solidFill>
              </a:rPr>
              <a:t>” </a:t>
            </a:r>
            <a:r>
              <a:rPr lang="en-US" sz="2000" b="1" dirty="0" smtClean="0">
                <a:solidFill>
                  <a:schemeClr val="bg1"/>
                </a:solidFill>
              </a:rPr>
              <a:t>our digital talent (#ICU)</a:t>
            </a: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Let the digital thoroughbreds run (#</a:t>
            </a:r>
            <a:r>
              <a:rPr lang="en-US" sz="2000" b="1" dirty="0" err="1" smtClean="0">
                <a:solidFill>
                  <a:schemeClr val="bg1"/>
                </a:solidFill>
              </a:rPr>
              <a:t>digitalderby</a:t>
            </a:r>
            <a:r>
              <a:rPr lang="en-US" sz="2000" b="1" dirty="0" smtClean="0">
                <a:solidFill>
                  <a:schemeClr val="bg1"/>
                </a:solidFill>
              </a:rPr>
              <a:t>)</a:t>
            </a: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Educate our Sr. Decision Makers (#upskill)</a:t>
            </a: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Fix it…Bias towards Action (#</a:t>
            </a:r>
            <a:r>
              <a:rPr lang="en-US" sz="2000" b="1" dirty="0" err="1" smtClean="0">
                <a:solidFill>
                  <a:schemeClr val="bg1"/>
                </a:solidFill>
              </a:rPr>
              <a:t>makeitbetter</a:t>
            </a:r>
            <a:r>
              <a:rPr lang="en-US" sz="2000" b="1" dirty="0" smtClean="0">
                <a:solidFill>
                  <a:schemeClr val="bg1"/>
                </a:solidFill>
              </a:rPr>
              <a:t>)</a:t>
            </a: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Collaborate “outside </a:t>
            </a:r>
            <a:r>
              <a:rPr lang="en-US" sz="2000" b="1" dirty="0">
                <a:solidFill>
                  <a:schemeClr val="bg1"/>
                </a:solidFill>
              </a:rPr>
              <a:t>our box</a:t>
            </a:r>
            <a:r>
              <a:rPr lang="en-US" sz="2000" b="1" dirty="0" smtClean="0">
                <a:solidFill>
                  <a:schemeClr val="bg1"/>
                </a:solidFill>
              </a:rPr>
              <a:t>” (#</a:t>
            </a:r>
            <a:r>
              <a:rPr lang="en-US" sz="2000" b="1" dirty="0" err="1" smtClean="0">
                <a:solidFill>
                  <a:schemeClr val="bg1"/>
                </a:solidFill>
              </a:rPr>
              <a:t>liveoutside</a:t>
            </a:r>
            <a:r>
              <a:rPr lang="en-US" sz="2000" b="1" dirty="0" smtClean="0">
                <a:solidFill>
                  <a:schemeClr val="bg1"/>
                </a:solidFill>
              </a:rPr>
              <a:t>)</a:t>
            </a: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Under-promise and OVER DELIVER (#trust)</a:t>
            </a: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smtClean="0">
                <a:solidFill>
                  <a:schemeClr val="bg1"/>
                </a:solidFill>
              </a:rPr>
              <a:t>Align authorities, responsibilities and resources to enable tech transition (#</a:t>
            </a:r>
            <a:r>
              <a:rPr lang="en-US" sz="2000" b="1" dirty="0" err="1" smtClean="0">
                <a:solidFill>
                  <a:schemeClr val="bg1"/>
                </a:solidFill>
              </a:rPr>
              <a:t>mindthegap</a:t>
            </a:r>
            <a:r>
              <a:rPr lang="en-US" sz="2000" b="1" dirty="0" smtClean="0">
                <a:solidFill>
                  <a:schemeClr val="bg1"/>
                </a:solidFill>
              </a:rPr>
              <a:t>)</a:t>
            </a: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endParaRPr lang="en-US" sz="2000" b="1" dirty="0">
              <a:solidFill>
                <a:schemeClr val="bg1"/>
              </a:solidFill>
            </a:endParaRPr>
          </a:p>
        </p:txBody>
      </p:sp>
      <p:pic>
        <p:nvPicPr>
          <p:cNvPr id="2050" name="Picture 2" descr="Image result for white walkers">
            <a:extLst>
              <a:ext uri="{FF2B5EF4-FFF2-40B4-BE49-F238E27FC236}">
                <a16:creationId xmlns:a16="http://schemas.microsoft.com/office/drawing/2014/main" id="{FD807BF3-30F4-43E3-884E-845F9B9C0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19200"/>
            <a:ext cx="4495800" cy="25429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9879" y="3614416"/>
            <a:ext cx="147721" cy="147721"/>
          </a:xfrm>
          <a:prstGeom prst="rect">
            <a:avLst/>
          </a:prstGeom>
        </p:spPr>
      </p:pic>
    </p:spTree>
    <p:extLst>
      <p:ext uri="{BB962C8B-B14F-4D97-AF65-F5344CB8AC3E}">
        <p14:creationId xmlns:p14="http://schemas.microsoft.com/office/powerpoint/2010/main" val="2529269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02938" y="250953"/>
            <a:ext cx="5941062" cy="430887"/>
          </a:xfrm>
          <a:prstGeom prst="rect">
            <a:avLst/>
          </a:prstGeom>
        </p:spPr>
        <p:txBody>
          <a:bodyPr vert="horz" wrap="square" lIns="0" tIns="0" rIns="0" bIns="0" rtlCol="0">
            <a:spAutoFit/>
          </a:bodyPr>
          <a:lstStyle/>
          <a:p>
            <a:pPr marL="12700"/>
            <a:r>
              <a:rPr lang="en-US" spc="-5" dirty="0"/>
              <a:t>Success Imperatives…</a:t>
            </a:r>
            <a:endParaRPr spc="-15" dirty="0"/>
          </a:p>
        </p:txBody>
      </p:sp>
      <p:sp>
        <p:nvSpPr>
          <p:cNvPr id="5" name="TextBox 4"/>
          <p:cNvSpPr txBox="1"/>
          <p:nvPr/>
        </p:nvSpPr>
        <p:spPr>
          <a:xfrm>
            <a:off x="1021534" y="2743200"/>
            <a:ext cx="10148932" cy="923330"/>
          </a:xfrm>
          <a:prstGeom prst="rect">
            <a:avLst/>
          </a:prstGeom>
          <a:noFill/>
        </p:spPr>
        <p:txBody>
          <a:bodyPr wrap="none" rtlCol="0">
            <a:spAutoFit/>
          </a:bodyPr>
          <a:lstStyle/>
          <a:p>
            <a:r>
              <a:rPr lang="en-US" sz="5400" dirty="0">
                <a:solidFill>
                  <a:schemeClr val="bg1"/>
                </a:solidFill>
                <a:latin typeface="Courier New" panose="02070309020205020404" pitchFamily="49" charset="0"/>
                <a:cs typeface="Courier New" panose="02070309020205020404" pitchFamily="49" charset="0"/>
              </a:rPr>
              <a:t>Collaborative dependency</a:t>
            </a:r>
          </a:p>
        </p:txBody>
      </p:sp>
    </p:spTree>
    <p:extLst>
      <p:ext uri="{BB962C8B-B14F-4D97-AF65-F5344CB8AC3E}">
        <p14:creationId xmlns:p14="http://schemas.microsoft.com/office/powerpoint/2010/main" val="41585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02938" y="250953"/>
            <a:ext cx="5941062" cy="430887"/>
          </a:xfrm>
          <a:prstGeom prst="rect">
            <a:avLst/>
          </a:prstGeom>
        </p:spPr>
        <p:txBody>
          <a:bodyPr vert="horz" wrap="square" lIns="0" tIns="0" rIns="0" bIns="0" rtlCol="0">
            <a:spAutoFit/>
          </a:bodyPr>
          <a:lstStyle/>
          <a:p>
            <a:pPr marL="12700"/>
            <a:r>
              <a:rPr lang="en-US" spc="-5" dirty="0"/>
              <a:t>Success Imperatives…</a:t>
            </a:r>
            <a:endParaRPr spc="-15" dirty="0"/>
          </a:p>
        </p:txBody>
      </p:sp>
      <p:sp>
        <p:nvSpPr>
          <p:cNvPr id="5" name="TextBox 4"/>
          <p:cNvSpPr txBox="1"/>
          <p:nvPr/>
        </p:nvSpPr>
        <p:spPr>
          <a:xfrm>
            <a:off x="1688401" y="2886670"/>
            <a:ext cx="8903399" cy="923330"/>
          </a:xfrm>
          <a:prstGeom prst="rect">
            <a:avLst/>
          </a:prstGeom>
          <a:noFill/>
        </p:spPr>
        <p:txBody>
          <a:bodyPr wrap="none" rtlCol="0">
            <a:spAutoFit/>
          </a:bodyPr>
          <a:lstStyle/>
          <a:p>
            <a:r>
              <a:rPr lang="en-US" sz="5400" dirty="0">
                <a:solidFill>
                  <a:schemeClr val="bg1"/>
                </a:solidFill>
                <a:latin typeface="Courier New" panose="02070309020205020404" pitchFamily="49" charset="0"/>
                <a:cs typeface="Courier New" panose="02070309020205020404" pitchFamily="49" charset="0"/>
              </a:rPr>
              <a:t>Customer Satisfaction</a:t>
            </a:r>
          </a:p>
        </p:txBody>
      </p:sp>
    </p:spTree>
    <p:extLst>
      <p:ext uri="{BB962C8B-B14F-4D97-AF65-F5344CB8AC3E}">
        <p14:creationId xmlns:p14="http://schemas.microsoft.com/office/powerpoint/2010/main" val="167091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85800"/>
            <a:ext cx="12420600" cy="7391400"/>
          </a:xfrm>
          <a:prstGeom prst="rect">
            <a:avLst/>
          </a:prstGeom>
        </p:spPr>
      </p:pic>
      <p:sp>
        <p:nvSpPr>
          <p:cNvPr id="5" name="TextBox 4"/>
          <p:cNvSpPr txBox="1"/>
          <p:nvPr/>
        </p:nvSpPr>
        <p:spPr>
          <a:xfrm>
            <a:off x="3681454" y="2568219"/>
            <a:ext cx="4751622" cy="923330"/>
          </a:xfrm>
          <a:prstGeom prst="rect">
            <a:avLst/>
          </a:prstGeom>
          <a:solidFill>
            <a:schemeClr val="bg1">
              <a:alpha val="62000"/>
            </a:schemeClr>
          </a:solidFill>
          <a:effectLst>
            <a:softEdge rad="127000"/>
          </a:effectLst>
        </p:spPr>
        <p:txBody>
          <a:bodyPr wrap="none" rtlCol="0">
            <a:spAutoFit/>
          </a:bodyPr>
          <a:lstStyle/>
          <a:p>
            <a:r>
              <a:rPr lang="en-US" sz="5400" b="1" dirty="0" smtClean="0">
                <a:solidFill>
                  <a:srgbClr val="414748"/>
                </a:solidFill>
                <a:latin typeface="Courier New" panose="02070309020205020404" pitchFamily="49" charset="0"/>
                <a:cs typeface="Courier New" panose="02070309020205020404" pitchFamily="49" charset="0"/>
              </a:rPr>
              <a:t>#</a:t>
            </a:r>
            <a:r>
              <a:rPr lang="en-US" sz="5400" b="1" dirty="0" err="1" smtClean="0">
                <a:solidFill>
                  <a:srgbClr val="414748"/>
                </a:solidFill>
                <a:latin typeface="Courier New" panose="02070309020205020404" pitchFamily="49" charset="0"/>
                <a:cs typeface="Courier New" panose="02070309020205020404" pitchFamily="49" charset="0"/>
              </a:rPr>
              <a:t>Peopleware</a:t>
            </a:r>
            <a:endParaRPr lang="en-US" sz="5400" b="1" dirty="0">
              <a:solidFill>
                <a:srgbClr val="414748"/>
              </a:solidFill>
              <a:latin typeface="Courier New" panose="02070309020205020404" pitchFamily="49" charset="0"/>
              <a:cs typeface="Courier New" panose="02070309020205020404" pitchFamily="49" charset="0"/>
            </a:endParaRPr>
          </a:p>
        </p:txBody>
      </p:sp>
      <p:pic>
        <p:nvPicPr>
          <p:cNvPr id="6" name="Picture 5">
            <a:extLst>
              <a:ext uri="{FF2B5EF4-FFF2-40B4-BE49-F238E27FC236}">
                <a16:creationId xmlns:a16="http://schemas.microsoft.com/office/drawing/2014/main" id="{28EF39A5-D971-4FD0-ACC5-6E1B6253D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152400"/>
            <a:ext cx="2438399" cy="1828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800" y="3697568"/>
            <a:ext cx="1752600" cy="33916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8AB0B709-6B14-44BE-BB12-D1EC05DBF1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2790" y="381000"/>
            <a:ext cx="1958619" cy="19586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a:extLst>
              <a:ext uri="{FF2B5EF4-FFF2-40B4-BE49-F238E27FC236}">
                <a16:creationId xmlns:a16="http://schemas.microsoft.com/office/drawing/2014/main" id="{1373AA79-A38C-42EE-810E-280B059DFD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4079365"/>
            <a:ext cx="1855376" cy="247383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a:extLst>
              <a:ext uri="{FF2B5EF4-FFF2-40B4-BE49-F238E27FC236}">
                <a16:creationId xmlns:a16="http://schemas.microsoft.com/office/drawing/2014/main" id="{8C97069B-1151-4301-9012-119E302A4C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2600" y="609600"/>
            <a:ext cx="2400300" cy="1600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F15D2395-083A-4658-95D2-DE2770FDA0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887447" y="4570323"/>
            <a:ext cx="2353230" cy="17649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6125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246"/>
        <p:cNvGrpSpPr/>
        <p:nvPr/>
      </p:nvGrpSpPr>
      <p:grpSpPr>
        <a:xfrm>
          <a:off x="0" y="0"/>
          <a:ext cx="0" cy="0"/>
          <a:chOff x="0" y="0"/>
          <a:chExt cx="0" cy="0"/>
        </a:xfrm>
      </p:grpSpPr>
      <p:pic>
        <p:nvPicPr>
          <p:cNvPr id="248" name="Google Shape;248;p30"/>
          <p:cNvPicPr preferRelativeResize="0"/>
          <p:nvPr/>
        </p:nvPicPr>
        <p:blipFill>
          <a:blip r:embed="rId4"/>
          <a:srcRect/>
          <a:stretch/>
        </p:blipFill>
        <p:spPr>
          <a:xfrm>
            <a:off x="2971817" y="432839"/>
            <a:ext cx="6248372" cy="6230067"/>
          </a:xfrm>
          <a:prstGeom prst="rect">
            <a:avLst/>
          </a:prstGeom>
          <a:noFill/>
          <a:ln>
            <a:noFill/>
          </a:ln>
        </p:spPr>
      </p:pic>
    </p:spTree>
    <p:extLst>
      <p:ext uri="{BB962C8B-B14F-4D97-AF65-F5344CB8AC3E}">
        <p14:creationId xmlns:p14="http://schemas.microsoft.com/office/powerpoint/2010/main" val="239210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50952"/>
            <a:ext cx="10591800" cy="430887"/>
          </a:xfrm>
        </p:spPr>
        <p:txBody>
          <a:bodyPr/>
          <a:lstStyle/>
          <a:p>
            <a:r>
              <a:rPr lang="en-US" dirty="0"/>
              <a:t>ABMS, JADC2, IW, OIE, EMS, ZTA, </a:t>
            </a:r>
            <a:r>
              <a:rPr lang="en-US" dirty="0" err="1"/>
              <a:t>EITaaS</a:t>
            </a:r>
            <a:r>
              <a:rPr lang="en-US" dirty="0"/>
              <a:t>, ICAM, </a:t>
            </a:r>
            <a:r>
              <a:rPr lang="en-US" dirty="0" err="1"/>
              <a:t>DevSecOps</a:t>
            </a:r>
            <a:r>
              <a:rPr lang="en-US" dirty="0"/>
              <a:t>!!!!!!!!!!!!</a:t>
            </a:r>
          </a:p>
        </p:txBody>
      </p:sp>
      <p:sp>
        <p:nvSpPr>
          <p:cNvPr id="189" name="TextBox 188"/>
          <p:cNvSpPr txBox="1"/>
          <p:nvPr/>
        </p:nvSpPr>
        <p:spPr>
          <a:xfrm>
            <a:off x="13106400" y="4885290"/>
            <a:ext cx="1407758" cy="923330"/>
          </a:xfrm>
          <a:prstGeom prst="rect">
            <a:avLst/>
          </a:prstGeom>
          <a:noFill/>
        </p:spPr>
        <p:txBody>
          <a:bodyPr wrap="none" rtlCol="0">
            <a:spAutoFit/>
          </a:bodyPr>
          <a:lstStyle/>
          <a:p>
            <a:pPr marL="285750" indent="-285750">
              <a:buFont typeface="Arial" panose="020B0604020202020204" pitchFamily="34" charset="0"/>
              <a:buChar char="•"/>
            </a:pPr>
            <a:r>
              <a:rPr lang="en-US" dirty="0" err="1">
                <a:solidFill>
                  <a:schemeClr val="bg1"/>
                </a:solidFill>
              </a:rPr>
              <a:t>EITaaS</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Zero Trust</a:t>
            </a:r>
          </a:p>
        </p:txBody>
      </p:sp>
      <p:pic>
        <p:nvPicPr>
          <p:cNvPr id="197" name="Picture 1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390" y="1362476"/>
            <a:ext cx="6077220" cy="52669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52585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Convergence…</a:t>
            </a:r>
          </a:p>
        </p:txBody>
      </p:sp>
      <p:sp>
        <p:nvSpPr>
          <p:cNvPr id="3" name="Text Placeholder 2"/>
          <p:cNvSpPr>
            <a:spLocks noGrp="1"/>
          </p:cNvSpPr>
          <p:nvPr>
            <p:ph type="body" idx="1"/>
          </p:nvPr>
        </p:nvSpPr>
        <p:spPr>
          <a:xfrm>
            <a:off x="609600" y="1981200"/>
            <a:ext cx="10972800" cy="5047536"/>
          </a:xfrm>
        </p:spPr>
        <p:txBody>
          <a:bodyPr/>
          <a:lstStyle/>
          <a:p>
            <a:r>
              <a:rPr lang="en-US" sz="2000" b="1" dirty="0">
                <a:solidFill>
                  <a:schemeClr val="bg1"/>
                </a:solidFill>
              </a:rPr>
              <a:t>Convergence: (n.)</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The merging of distinct technologies, industries, or devices into a unified whole</a:t>
            </a:r>
          </a:p>
          <a:p>
            <a:pPr lvl="8"/>
            <a:r>
              <a:rPr lang="en-US" sz="1400" b="1" dirty="0">
                <a:solidFill>
                  <a:schemeClr val="bg1"/>
                </a:solidFill>
              </a:rPr>
              <a:t>					-source: Merriam-Webster.com</a:t>
            </a:r>
          </a:p>
          <a:p>
            <a:pPr lvl="8"/>
            <a:endParaRPr lang="en-US" sz="1400" b="1" dirty="0">
              <a:solidFill>
                <a:schemeClr val="bg1"/>
              </a:solidFill>
            </a:endParaRPr>
          </a:p>
          <a:p>
            <a:r>
              <a:rPr lang="en-US" sz="2000" b="1" dirty="0" err="1">
                <a:solidFill>
                  <a:schemeClr val="bg1"/>
                </a:solidFill>
              </a:rPr>
              <a:t>Wedgevergence</a:t>
            </a:r>
            <a:r>
              <a:rPr lang="en-US" sz="2000" b="1" dirty="0">
                <a:solidFill>
                  <a:schemeClr val="bg1"/>
                </a:solidFill>
              </a:rPr>
              <a:t>: (n.)</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The merging of distinct technologies, industries, or devices so as to not suck!</a:t>
            </a:r>
          </a:p>
          <a:p>
            <a:pPr lvl="8"/>
            <a:r>
              <a:rPr lang="en-US" sz="1400" b="1" dirty="0">
                <a:solidFill>
                  <a:schemeClr val="bg1"/>
                </a:solidFill>
              </a:rPr>
              <a:t>					--source: Wedge</a:t>
            </a:r>
          </a:p>
          <a:p>
            <a:pPr lvl="8"/>
            <a:endParaRPr lang="en-US" sz="1400" b="1" dirty="0">
              <a:solidFill>
                <a:schemeClr val="bg1"/>
              </a:solidFill>
            </a:endParaRPr>
          </a:p>
          <a:p>
            <a:pPr algn="ctr"/>
            <a:endParaRPr lang="en-US" sz="4400" b="1" dirty="0">
              <a:solidFill>
                <a:schemeClr val="bg1"/>
              </a:solidFill>
            </a:endParaRPr>
          </a:p>
          <a:p>
            <a:pPr algn="ctr"/>
            <a:endParaRPr lang="en-US" sz="4400" b="1" dirty="0">
              <a:solidFill>
                <a:schemeClr val="bg1"/>
              </a:solidFill>
            </a:endParaRPr>
          </a:p>
          <a:p>
            <a:pPr algn="ctr"/>
            <a:r>
              <a:rPr lang="en-US" sz="4400" b="1" dirty="0">
                <a:solidFill>
                  <a:schemeClr val="bg1"/>
                </a:solidFill>
              </a:rPr>
              <a:t>	</a:t>
            </a:r>
            <a:endParaRPr lang="en-US" sz="2000" b="1" dirty="0">
              <a:solidFill>
                <a:schemeClr val="bg1"/>
              </a:solidFill>
            </a:endParaRPr>
          </a:p>
          <a:p>
            <a:pPr marL="342900" indent="-342900">
              <a:buFont typeface="Arial" panose="020B0604020202020204" pitchFamily="34" charset="0"/>
              <a:buChar char="•"/>
            </a:pPr>
            <a:endParaRPr lang="en-US" sz="2000" b="1" dirty="0">
              <a:solidFill>
                <a:schemeClr val="bg1"/>
              </a:solidFill>
            </a:endParaRPr>
          </a:p>
        </p:txBody>
      </p:sp>
    </p:spTree>
    <p:extLst>
      <p:ext uri="{BB962C8B-B14F-4D97-AF65-F5344CB8AC3E}">
        <p14:creationId xmlns:p14="http://schemas.microsoft.com/office/powerpoint/2010/main" val="971184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971" y="5765286"/>
            <a:ext cx="2490002" cy="1397514"/>
          </a:xfrm>
          <a:prstGeom prst="rect">
            <a:avLst/>
          </a:prstGeom>
          <a:effectLst>
            <a:innerShdw blurRad="114300">
              <a:prstClr val="black"/>
            </a:innerShdw>
          </a:effectLst>
        </p:spPr>
      </p:pic>
      <p:sp>
        <p:nvSpPr>
          <p:cNvPr id="2" name="Title 1"/>
          <p:cNvSpPr>
            <a:spLocks noGrp="1"/>
          </p:cNvSpPr>
          <p:nvPr>
            <p:ph type="title"/>
          </p:nvPr>
        </p:nvSpPr>
        <p:spPr>
          <a:xfrm>
            <a:off x="1752600" y="228600"/>
            <a:ext cx="10363200" cy="861774"/>
          </a:xfrm>
        </p:spPr>
        <p:txBody>
          <a:bodyPr/>
          <a:lstStyle/>
          <a:p>
            <a:r>
              <a:rPr lang="en-US" dirty="0"/>
              <a:t>The power of Convergence lies in our People, our Digital Disruptors!</a:t>
            </a:r>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454190" y="1742872"/>
            <a:ext cx="1848257" cy="1848257"/>
          </a:xfrm>
          <a:effectLst>
            <a:innerShdw blurRad="114300">
              <a:prstClr val="black"/>
            </a:innerShdw>
          </a:effectLst>
        </p:spPr>
      </p:pic>
      <p:pic>
        <p:nvPicPr>
          <p:cNvPr id="6" name="Content Placeholder 5"/>
          <p:cNvPicPr>
            <a:picLocks noGrp="1" noChangeAspect="1"/>
          </p:cNvPicPr>
          <p:nvPr>
            <p:ph sz="half" idx="3"/>
          </p:nvPr>
        </p:nvPicPr>
        <p:blipFill>
          <a:blip r:embed="rId5" cstate="print">
            <a:extLst>
              <a:ext uri="{28A0092B-C50C-407E-A947-70E740481C1C}">
                <a14:useLocalDpi xmlns:a14="http://schemas.microsoft.com/office/drawing/2010/main" val="0"/>
              </a:ext>
            </a:extLst>
          </a:blip>
          <a:stretch>
            <a:fillRect/>
          </a:stretch>
        </p:blipFill>
        <p:spPr>
          <a:xfrm>
            <a:off x="1009879" y="5552214"/>
            <a:ext cx="1378053" cy="578963"/>
          </a:xfrm>
          <a:effectLst>
            <a:innerShdw blurRad="114300">
              <a:prstClr val="black"/>
            </a:inn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2940585"/>
            <a:ext cx="1941970" cy="1941970"/>
          </a:xfrm>
          <a:prstGeom prst="rect">
            <a:avLst/>
          </a:prstGeom>
          <a:effectLst>
            <a:innerShdw blurRad="114300">
              <a:prstClr val="black"/>
            </a:inn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610" y="5182012"/>
            <a:ext cx="897809" cy="1218788"/>
          </a:xfrm>
          <a:prstGeom prst="rect">
            <a:avLst/>
          </a:prstGeom>
          <a:effectLst>
            <a:innerShdw blurRad="114300">
              <a:prstClr val="black"/>
            </a:inn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090" y="1799504"/>
            <a:ext cx="2472022" cy="867497"/>
          </a:xfrm>
          <a:prstGeom prst="rect">
            <a:avLst/>
          </a:prstGeom>
          <a:solidFill>
            <a:schemeClr val="bg1"/>
          </a:solidFill>
          <a:effectLst>
            <a:innerShdw blurRad="114300">
              <a:prstClr val="black"/>
            </a:inn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7420" y="1866728"/>
            <a:ext cx="1585696" cy="554638"/>
          </a:xfrm>
          <a:prstGeom prst="rect">
            <a:avLst/>
          </a:prstGeom>
          <a:effectLst>
            <a:innerShdw blurRad="114300">
              <a:prstClr val="black"/>
            </a:innerShdw>
          </a:effectLst>
        </p:spPr>
      </p:pic>
      <p:sp>
        <p:nvSpPr>
          <p:cNvPr id="13" name="TextBox 12"/>
          <p:cNvSpPr txBox="1"/>
          <p:nvPr/>
        </p:nvSpPr>
        <p:spPr>
          <a:xfrm>
            <a:off x="5221463" y="5695890"/>
            <a:ext cx="2313710" cy="400110"/>
          </a:xfrm>
          <a:prstGeom prst="rect">
            <a:avLst/>
          </a:prstGeom>
          <a:solidFill>
            <a:schemeClr val="bg1"/>
          </a:solidFill>
          <a:effectLst>
            <a:innerShdw blurRad="114300">
              <a:prstClr val="black"/>
            </a:innerShdw>
          </a:effectLst>
        </p:spPr>
        <p:txBody>
          <a:bodyPr wrap="none" rtlCol="0">
            <a:spAutoFit/>
          </a:bodyPr>
          <a:lstStyle/>
          <a:p>
            <a:r>
              <a:rPr lang="en-US" sz="2000" b="1" dirty="0">
                <a:solidFill>
                  <a:schemeClr val="tx2">
                    <a:lumMod val="60000"/>
                    <a:lumOff val="40000"/>
                  </a:schemeClr>
                </a:solidFill>
                <a:effectLst>
                  <a:outerShdw blurRad="38100" dist="38100" dir="2700000" algn="tl">
                    <a:srgbClr val="000000">
                      <a:alpha val="43137"/>
                    </a:srgbClr>
                  </a:outerShdw>
                </a:effectLst>
              </a:rPr>
              <a:t>Unified Data Library</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18396" y="3886200"/>
            <a:ext cx="963743" cy="963743"/>
          </a:xfrm>
          <a:prstGeom prst="rect">
            <a:avLst/>
          </a:prstGeom>
          <a:effectLst>
            <a:innerShdw blurRad="114300">
              <a:prstClr val="black"/>
            </a:innerShdw>
          </a:effec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4385" y="2588431"/>
            <a:ext cx="2091769" cy="1176620"/>
          </a:xfrm>
          <a:prstGeom prst="rect">
            <a:avLst/>
          </a:prstGeom>
          <a:solidFill>
            <a:schemeClr val="tx2">
              <a:lumMod val="60000"/>
              <a:lumOff val="40000"/>
            </a:schemeClr>
          </a:solidFill>
          <a:effectLst>
            <a:innerShdw blurRad="114300">
              <a:prstClr val="black"/>
            </a:innerShdw>
          </a:effectLst>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8174" y="4222252"/>
            <a:ext cx="1570391" cy="1340349"/>
          </a:xfrm>
          <a:prstGeom prst="rect">
            <a:avLst/>
          </a:prstGeom>
          <a:effectLst>
            <a:innerShdw blurRad="114300">
              <a:prstClr val="black"/>
            </a:innerShdw>
          </a:effectLst>
        </p:spPr>
      </p:pic>
      <p:sp>
        <p:nvSpPr>
          <p:cNvPr id="3" name="Round Same Side Corner Rectangle 2"/>
          <p:cNvSpPr/>
          <p:nvPr/>
        </p:nvSpPr>
        <p:spPr>
          <a:xfrm>
            <a:off x="838200" y="1367134"/>
            <a:ext cx="2819400" cy="5341114"/>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Round Same Side Corner Rectangle 15"/>
          <p:cNvSpPr/>
          <p:nvPr/>
        </p:nvSpPr>
        <p:spPr>
          <a:xfrm>
            <a:off x="4631640" y="1367134"/>
            <a:ext cx="3523737" cy="5345581"/>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82338" y="4223042"/>
            <a:ext cx="1339559" cy="1339559"/>
          </a:xfrm>
          <a:prstGeom prst="rect">
            <a:avLst/>
          </a:prstGeom>
          <a:effectLst>
            <a:innerShdw blurRad="114300">
              <a:prstClr val="black"/>
            </a:innerShdw>
          </a:effectLst>
        </p:spPr>
      </p:pic>
      <p:sp>
        <p:nvSpPr>
          <p:cNvPr id="18" name="Round Same Side Corner Rectangle 17"/>
          <p:cNvSpPr/>
          <p:nvPr/>
        </p:nvSpPr>
        <p:spPr>
          <a:xfrm>
            <a:off x="9129417" y="1367134"/>
            <a:ext cx="2216736" cy="4953001"/>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TextBox 18"/>
          <p:cNvSpPr txBox="1"/>
          <p:nvPr/>
        </p:nvSpPr>
        <p:spPr>
          <a:xfrm>
            <a:off x="9602264" y="5005494"/>
            <a:ext cx="1414875" cy="400110"/>
          </a:xfrm>
          <a:prstGeom prst="rect">
            <a:avLst/>
          </a:prstGeom>
          <a:solidFill>
            <a:schemeClr val="bg1"/>
          </a:solidFill>
          <a:effectLst>
            <a:innerShdw blurRad="114300">
              <a:prstClr val="black"/>
            </a:innerShdw>
          </a:effectLst>
        </p:spPr>
        <p:txBody>
          <a:bodyPr wrap="none" rtlCol="0">
            <a:spAutoFit/>
          </a:bodyPr>
          <a:lstStyle/>
          <a:p>
            <a:r>
              <a:rPr lang="en-US" sz="2000" b="1" dirty="0">
                <a:solidFill>
                  <a:schemeClr val="tx2">
                    <a:lumMod val="60000"/>
                    <a:lumOff val="40000"/>
                  </a:schemeClr>
                </a:solidFill>
                <a:effectLst>
                  <a:outerShdw blurRad="38100" dist="38100" dir="2700000" algn="tl">
                    <a:srgbClr val="000000">
                      <a:alpha val="43137"/>
                    </a:srgbClr>
                  </a:outerShdw>
                </a:effectLst>
              </a:rPr>
              <a:t>Digital </a:t>
            </a:r>
            <a:r>
              <a:rPr lang="en-US" sz="2000" b="1" dirty="0" err="1">
                <a:solidFill>
                  <a:schemeClr val="tx2">
                    <a:lumMod val="60000"/>
                    <a:lumOff val="40000"/>
                  </a:schemeClr>
                </a:solidFill>
                <a:effectLst>
                  <a:outerShdw blurRad="38100" dist="38100" dir="2700000" algn="tl">
                    <a:srgbClr val="000000">
                      <a:alpha val="43137"/>
                    </a:srgbClr>
                  </a:outerShdw>
                </a:effectLst>
              </a:rPr>
              <a:t>Univ</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20" name="Rectangle 19"/>
          <p:cNvSpPr/>
          <p:nvPr/>
        </p:nvSpPr>
        <p:spPr>
          <a:xfrm>
            <a:off x="9126421" y="6320135"/>
            <a:ext cx="2303579" cy="461665"/>
          </a:xfrm>
          <a:prstGeom prst="rect">
            <a:avLst/>
          </a:prstGeom>
        </p:spPr>
        <p:txBody>
          <a:bodyPr wrap="none">
            <a:spAutoFit/>
          </a:bodyPr>
          <a:lstStyle/>
          <a:p>
            <a:r>
              <a:rPr lang="en-US" sz="2400" b="1" dirty="0">
                <a:solidFill>
                  <a:schemeClr val="bg1"/>
                </a:solidFill>
                <a:effectLst>
                  <a:outerShdw blurRad="38100" dist="38100" dir="2700000" algn="tl">
                    <a:srgbClr val="000000">
                      <a:alpha val="43137"/>
                    </a:srgbClr>
                  </a:outerShdw>
                </a:effectLst>
              </a:rPr>
              <a:t>And a lot more…</a:t>
            </a:r>
          </a:p>
        </p:txBody>
      </p:sp>
      <p:sp>
        <p:nvSpPr>
          <p:cNvPr id="21" name="TextBox 20"/>
          <p:cNvSpPr txBox="1"/>
          <p:nvPr/>
        </p:nvSpPr>
        <p:spPr>
          <a:xfrm>
            <a:off x="5522448" y="3714690"/>
            <a:ext cx="1688347" cy="400110"/>
          </a:xfrm>
          <a:prstGeom prst="rect">
            <a:avLst/>
          </a:prstGeom>
          <a:solidFill>
            <a:schemeClr val="bg1"/>
          </a:solidFill>
          <a:effectLst>
            <a:innerShdw blurRad="114300">
              <a:prstClr val="black"/>
            </a:innerShdw>
          </a:effectLst>
        </p:spPr>
        <p:txBody>
          <a:bodyPr wrap="none" rtlCol="0">
            <a:spAutoFit/>
          </a:bodyPr>
          <a:lstStyle/>
          <a:p>
            <a:r>
              <a:rPr lang="en-US" sz="2000" b="1" dirty="0">
                <a:solidFill>
                  <a:schemeClr val="tx2">
                    <a:lumMod val="60000"/>
                    <a:lumOff val="40000"/>
                  </a:schemeClr>
                </a:solidFill>
                <a:effectLst>
                  <a:outerShdw blurRad="38100" dist="38100" dir="2700000" algn="tl">
                    <a:srgbClr val="000000">
                      <a:alpha val="43137"/>
                    </a:srgbClr>
                  </a:outerShdw>
                </a:effectLst>
              </a:rPr>
              <a:t>JAIC-JCF for AI</a:t>
            </a:r>
          </a:p>
        </p:txBody>
      </p:sp>
      <p:sp>
        <p:nvSpPr>
          <p:cNvPr id="22" name="TextBox 21"/>
          <p:cNvSpPr txBox="1"/>
          <p:nvPr/>
        </p:nvSpPr>
        <p:spPr>
          <a:xfrm>
            <a:off x="1932810" y="1230868"/>
            <a:ext cx="1048429" cy="369332"/>
          </a:xfrm>
          <a:prstGeom prst="rect">
            <a:avLst/>
          </a:prstGeom>
          <a:solidFill>
            <a:schemeClr val="accent1"/>
          </a:solidFill>
          <a:ln>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b="1" dirty="0">
                <a:solidFill>
                  <a:schemeClr val="bg1"/>
                </a:solidFill>
                <a:effectLst>
                  <a:outerShdw blurRad="38100" dist="38100" dir="2700000" algn="tl">
                    <a:srgbClr val="000000">
                      <a:alpha val="43137"/>
                    </a:srgbClr>
                  </a:outerShdw>
                </a:effectLst>
              </a:rPr>
              <a:t>Software</a:t>
            </a:r>
          </a:p>
        </p:txBody>
      </p:sp>
      <p:sp>
        <p:nvSpPr>
          <p:cNvPr id="23" name="TextBox 22"/>
          <p:cNvSpPr txBox="1"/>
          <p:nvPr/>
        </p:nvSpPr>
        <p:spPr>
          <a:xfrm>
            <a:off x="6071644" y="1230868"/>
            <a:ext cx="633956" cy="369332"/>
          </a:xfrm>
          <a:prstGeom prst="rect">
            <a:avLst/>
          </a:prstGeom>
          <a:solidFill>
            <a:schemeClr val="accent1"/>
          </a:solidFill>
          <a:ln>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b="1" dirty="0">
                <a:solidFill>
                  <a:schemeClr val="bg1"/>
                </a:solidFill>
                <a:effectLst>
                  <a:outerShdw blurRad="38100" dist="38100" dir="2700000" algn="tl">
                    <a:srgbClr val="000000">
                      <a:alpha val="43137"/>
                    </a:srgbClr>
                  </a:outerShdw>
                </a:effectLst>
              </a:rPr>
              <a:t>Data</a:t>
            </a:r>
          </a:p>
        </p:txBody>
      </p:sp>
      <p:sp>
        <p:nvSpPr>
          <p:cNvPr id="24" name="TextBox 23"/>
          <p:cNvSpPr txBox="1"/>
          <p:nvPr/>
        </p:nvSpPr>
        <p:spPr>
          <a:xfrm>
            <a:off x="9681011" y="1230868"/>
            <a:ext cx="1215589" cy="369332"/>
          </a:xfrm>
          <a:prstGeom prst="rect">
            <a:avLst/>
          </a:prstGeom>
          <a:solidFill>
            <a:schemeClr val="accent1"/>
          </a:solidFill>
          <a:ln>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b="1" dirty="0">
                <a:solidFill>
                  <a:schemeClr val="bg1"/>
                </a:solidFill>
                <a:effectLst>
                  <a:outerShdw blurRad="38100" dist="38100" dir="2700000" algn="tl">
                    <a:srgbClr val="000000">
                      <a:alpha val="43137"/>
                    </a:srgbClr>
                  </a:outerShdw>
                </a:effectLst>
              </a:rPr>
              <a:t>Innovation</a:t>
            </a:r>
          </a:p>
        </p:txBody>
      </p:sp>
      <p:pic>
        <p:nvPicPr>
          <p:cNvPr id="1026" name="Picture 2" descr="Image result for defense innovation unit">
            <a:extLst>
              <a:ext uri="{FF2B5EF4-FFF2-40B4-BE49-F238E27FC236}">
                <a16:creationId xmlns:a16="http://schemas.microsoft.com/office/drawing/2014/main" id="{2228EFCA-970F-4670-B6FA-C3DB8A4966E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48146" y="5715000"/>
            <a:ext cx="1905654" cy="35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062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#DirsuptAirForce</a:t>
            </a:r>
          </a:p>
        </p:txBody>
      </p:sp>
      <p:sp>
        <p:nvSpPr>
          <p:cNvPr id="3" name="Text Placeholder 2"/>
          <p:cNvSpPr>
            <a:spLocks noGrp="1"/>
          </p:cNvSpPr>
          <p:nvPr>
            <p:ph type="body" idx="1"/>
          </p:nvPr>
        </p:nvSpPr>
        <p:spPr>
          <a:xfrm>
            <a:off x="304800" y="1524000"/>
            <a:ext cx="10972800" cy="4401205"/>
          </a:xfrm>
        </p:spPr>
        <p:txBody>
          <a:bodyPr/>
          <a:lstStyle/>
          <a:p>
            <a:pPr marL="285750" indent="-285750">
              <a:buFont typeface="Arial" panose="020B0604020202020204" pitchFamily="34" charset="0"/>
              <a:buChar char="•"/>
            </a:pPr>
            <a:r>
              <a:rPr lang="en-US" sz="2400" b="1" dirty="0" smtClean="0">
                <a:solidFill>
                  <a:schemeClr val="bg1"/>
                </a:solidFill>
              </a:rPr>
              <a:t>“In a World of” renewed  </a:t>
            </a:r>
            <a:r>
              <a:rPr lang="en-US" sz="2400" b="1" dirty="0">
                <a:solidFill>
                  <a:schemeClr val="bg1"/>
                </a:solidFill>
              </a:rPr>
              <a:t>great-power competition…</a:t>
            </a:r>
          </a:p>
          <a:p>
            <a:pPr marL="285750" indent="-285750">
              <a:buFont typeface="Arial" panose="020B0604020202020204" pitchFamily="34" charset="0"/>
              <a:buChar char="•"/>
            </a:pPr>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Where we must accelerate change or lose…</a:t>
            </a:r>
          </a:p>
          <a:p>
            <a:pPr marL="285750" indent="-285750">
              <a:buFont typeface="Arial" panose="020B0604020202020204" pitchFamily="34" charset="0"/>
              <a:buChar char="•"/>
            </a:pPr>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There remains one constant…</a:t>
            </a:r>
          </a:p>
          <a:p>
            <a:pPr marL="285750" indent="-285750">
              <a:buFont typeface="Arial" panose="020B0604020202020204" pitchFamily="34" charset="0"/>
              <a:buChar char="•"/>
            </a:pPr>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The most powerful resource in our arsenal…</a:t>
            </a:r>
          </a:p>
          <a:p>
            <a:pPr marL="285750" indent="-285750">
              <a:buFont typeface="Arial" panose="020B0604020202020204" pitchFamily="34" charset="0"/>
              <a:buChar char="•"/>
            </a:pPr>
            <a:endParaRPr lang="en-US" sz="2400" b="1" dirty="0">
              <a:solidFill>
                <a:schemeClr val="bg1"/>
              </a:solidFill>
            </a:endParaRPr>
          </a:p>
          <a:p>
            <a:r>
              <a:rPr lang="en-US" sz="5400" b="1" dirty="0" smtClean="0">
                <a:solidFill>
                  <a:srgbClr val="FFFF00"/>
                </a:solidFill>
              </a:rPr>
              <a:t>            YOU!</a:t>
            </a:r>
            <a:r>
              <a:rPr lang="en-US" sz="5400" b="1" dirty="0" smtClean="0">
                <a:solidFill>
                  <a:schemeClr val="bg1"/>
                </a:solidFill>
              </a:rPr>
              <a:t> </a:t>
            </a:r>
          </a:p>
          <a:p>
            <a:r>
              <a:rPr lang="en-US" sz="4000" b="1" i="1" dirty="0" smtClean="0">
                <a:solidFill>
                  <a:schemeClr val="bg1"/>
                </a:solidFill>
                <a:effectLst>
                  <a:outerShdw blurRad="38100" dist="38100" dir="2700000" algn="tl">
                    <a:srgbClr val="000000">
                      <a:alpha val="43137"/>
                    </a:srgbClr>
                  </a:outerShdw>
                </a:effectLst>
              </a:rPr>
              <a:t>Behold</a:t>
            </a:r>
            <a:r>
              <a:rPr lang="en-US" sz="4000" b="1" i="1" dirty="0">
                <a:solidFill>
                  <a:schemeClr val="bg1"/>
                </a:solidFill>
                <a:effectLst>
                  <a:outerShdw blurRad="38100" dist="38100" dir="2700000" algn="tl">
                    <a:srgbClr val="000000">
                      <a:alpha val="43137"/>
                    </a:srgbClr>
                  </a:outerShdw>
                </a:effectLst>
              </a:rPr>
              <a:t>, </a:t>
            </a:r>
            <a:r>
              <a:rPr lang="en-US" sz="4000" b="1" i="1" dirty="0" smtClean="0">
                <a:solidFill>
                  <a:schemeClr val="bg1"/>
                </a:solidFill>
                <a:effectLst>
                  <a:outerShdw blurRad="38100" dist="38100" dir="2700000" algn="tl">
                    <a:srgbClr val="000000">
                      <a:alpha val="43137"/>
                    </a:srgbClr>
                  </a:outerShdw>
                </a:effectLst>
              </a:rPr>
              <a:t>The Power </a:t>
            </a:r>
            <a:r>
              <a:rPr lang="en-US" sz="4000" b="1" i="1" dirty="0">
                <a:solidFill>
                  <a:schemeClr val="bg1"/>
                </a:solidFill>
                <a:effectLst>
                  <a:outerShdw blurRad="38100" dist="38100" dir="2700000" algn="tl">
                    <a:srgbClr val="000000">
                      <a:alpha val="43137"/>
                    </a:srgbClr>
                  </a:outerShdw>
                </a:effectLst>
              </a:rPr>
              <a:t>of </a:t>
            </a:r>
            <a:r>
              <a:rPr lang="en-US" sz="4000" b="1" i="1" dirty="0" smtClean="0">
                <a:solidFill>
                  <a:schemeClr val="bg1"/>
                </a:solidFill>
                <a:effectLst>
                  <a:outerShdw blurRad="38100" dist="38100" dir="2700000" algn="tl">
                    <a:srgbClr val="000000">
                      <a:alpha val="43137"/>
                    </a:srgbClr>
                  </a:outerShdw>
                </a:effectLst>
              </a:rPr>
              <a:t>Us</a:t>
            </a:r>
            <a:r>
              <a:rPr lang="en-US" sz="4000" b="1" i="1" dirty="0">
                <a:solidFill>
                  <a:schemeClr val="bg1"/>
                </a:solidFill>
                <a:effectLst>
                  <a:outerShdw blurRad="38100" dist="38100" dir="2700000" algn="tl">
                    <a:srgbClr val="000000">
                      <a:alpha val="43137"/>
                    </a:srgbClr>
                  </a:outerShdw>
                </a:effectLst>
              </a:rPr>
              <a:t>!</a:t>
            </a:r>
            <a:endParaRPr lang="en-US" sz="5400" b="1" i="1"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733" y="3905401"/>
            <a:ext cx="2895600" cy="2577084"/>
          </a:xfrm>
          <a:prstGeom prst="rect">
            <a:avLst/>
          </a:prstGeom>
          <a:effectLst>
            <a:glow rad="228600">
              <a:schemeClr val="accent5">
                <a:satMod val="175000"/>
                <a:alpha val="40000"/>
              </a:schemeClr>
            </a:glow>
          </a:effectLst>
        </p:spPr>
      </p:pic>
      <p:pic>
        <p:nvPicPr>
          <p:cNvPr id="1026" name="Picture 6" descr="Image result for female superh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9345" y="1295400"/>
            <a:ext cx="4226988" cy="212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5798" y="3276600"/>
            <a:ext cx="147721" cy="14772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5797" y="6334764"/>
            <a:ext cx="147721" cy="147721"/>
          </a:xfrm>
          <a:prstGeom prst="rect">
            <a:avLst/>
          </a:prstGeom>
        </p:spPr>
      </p:pic>
    </p:spTree>
    <p:extLst>
      <p:ext uri="{BB962C8B-B14F-4D97-AF65-F5344CB8AC3E}">
        <p14:creationId xmlns:p14="http://schemas.microsoft.com/office/powerpoint/2010/main" val="239658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135" y="304800"/>
            <a:ext cx="8365065" cy="430887"/>
          </a:xfrm>
        </p:spPr>
        <p:txBody>
          <a:bodyPr/>
          <a:lstStyle/>
          <a:p>
            <a:r>
              <a:rPr lang="en-US" dirty="0"/>
              <a:t>Behold the power of 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447800"/>
            <a:ext cx="1894298" cy="1685925"/>
          </a:xfrm>
          <a:prstGeom prst="rect">
            <a:avLst/>
          </a:prstGeom>
          <a:effectLst>
            <a:glow rad="228600">
              <a:schemeClr val="accent5">
                <a:satMod val="175000"/>
                <a:alpha val="40000"/>
              </a:schemeClr>
            </a:glow>
          </a:effectLst>
        </p:spPr>
      </p:pic>
      <p:sp>
        <p:nvSpPr>
          <p:cNvPr id="6" name="TextBox 5"/>
          <p:cNvSpPr txBox="1"/>
          <p:nvPr/>
        </p:nvSpPr>
        <p:spPr>
          <a:xfrm>
            <a:off x="528792" y="1447800"/>
            <a:ext cx="4687502" cy="1292662"/>
          </a:xfrm>
          <a:prstGeom prst="rect">
            <a:avLst/>
          </a:prstGeom>
          <a:noFill/>
        </p:spPr>
        <p:txBody>
          <a:bodyPr wrap="none" rtlCol="0">
            <a:spAutoFit/>
          </a:bodyPr>
          <a:lstStyle/>
          <a:p>
            <a:r>
              <a:rPr lang="en-US" sz="2400" dirty="0">
                <a:solidFill>
                  <a:srgbClr val="05817E"/>
                </a:solidFill>
                <a:latin typeface="Bahnschrift Condensed" panose="020B0502040204020203" pitchFamily="34" charset="0"/>
              </a:rPr>
              <a:t>Colonel James “</a:t>
            </a:r>
            <a:r>
              <a:rPr lang="en-US" sz="2400" dirty="0" err="1">
                <a:solidFill>
                  <a:srgbClr val="05817E"/>
                </a:solidFill>
                <a:latin typeface="Bahnschrift Condensed" panose="020B0502040204020203" pitchFamily="34" charset="0"/>
              </a:rPr>
              <a:t>Lotty</a:t>
            </a:r>
            <a:r>
              <a:rPr lang="en-US" sz="2400" dirty="0">
                <a:solidFill>
                  <a:srgbClr val="05817E"/>
                </a:solidFill>
                <a:latin typeface="Bahnschrift Condensed" panose="020B0502040204020203" pitchFamily="34" charset="0"/>
              </a:rPr>
              <a:t>” </a:t>
            </a:r>
            <a:r>
              <a:rPr lang="en-US" sz="2400" dirty="0" err="1">
                <a:solidFill>
                  <a:srgbClr val="05817E"/>
                </a:solidFill>
                <a:latin typeface="Bahnschrift Condensed" panose="020B0502040204020203" pitchFamily="34" charset="0"/>
              </a:rPr>
              <a:t>Lotspiech</a:t>
            </a:r>
            <a:r>
              <a:rPr lang="en-US" sz="2400" dirty="0">
                <a:solidFill>
                  <a:srgbClr val="05817E"/>
                </a:solidFill>
                <a:latin typeface="Bahnschrift Condensed" panose="020B0502040204020203" pitchFamily="34" charset="0"/>
              </a:rPr>
              <a:t>—</a:t>
            </a:r>
            <a:r>
              <a:rPr lang="en-US" sz="2400" dirty="0" err="1">
                <a:solidFill>
                  <a:srgbClr val="05817E"/>
                </a:solidFill>
                <a:latin typeface="Bahnschrift Condensed" panose="020B0502040204020203" pitchFamily="34" charset="0"/>
              </a:rPr>
              <a:t>KesselRun</a:t>
            </a:r>
            <a:endParaRPr lang="en-US" sz="2400" dirty="0">
              <a:solidFill>
                <a:srgbClr val="05817E"/>
              </a:solidFill>
              <a:latin typeface="Bahnschrift Condensed" panose="020B0502040204020203" pitchFamily="34" charset="0"/>
            </a:endParaRPr>
          </a:p>
          <a:p>
            <a:r>
              <a:rPr lang="en-US" dirty="0">
                <a:solidFill>
                  <a:srgbClr val="05817E"/>
                </a:solidFill>
                <a:latin typeface="Bahnschrift Condensed" panose="020B0502040204020203" pitchFamily="34" charset="0"/>
              </a:rPr>
              <a:t>Home Town: </a:t>
            </a:r>
            <a:r>
              <a:rPr lang="en-US" dirty="0" err="1" smtClean="0">
                <a:solidFill>
                  <a:srgbClr val="05817E"/>
                </a:solidFill>
                <a:latin typeface="Bahnschrift Condensed" panose="020B0502040204020203" pitchFamily="34" charset="0"/>
              </a:rPr>
              <a:t>Smalllville</a:t>
            </a:r>
            <a:r>
              <a:rPr lang="en-US" dirty="0" smtClean="0">
                <a:solidFill>
                  <a:srgbClr val="05817E"/>
                </a:solidFill>
                <a:latin typeface="Bahnschrift Condensed" panose="020B0502040204020203" pitchFamily="34" charset="0"/>
              </a:rPr>
              <a:t> TX</a:t>
            </a:r>
            <a:endParaRPr lang="en-US" dirty="0">
              <a:solidFill>
                <a:srgbClr val="05817E"/>
              </a:solidFill>
              <a:latin typeface="Bahnschrift Condensed" panose="020B0502040204020203" pitchFamily="34" charset="0"/>
            </a:endParaRPr>
          </a:p>
          <a:p>
            <a:endParaRPr lang="en-US" dirty="0">
              <a:solidFill>
                <a:srgbClr val="05817E"/>
              </a:solidFill>
              <a:latin typeface="Bahnschrift Condensed" panose="020B0502040204020203" pitchFamily="34" charset="0"/>
            </a:endParaRPr>
          </a:p>
          <a:p>
            <a:r>
              <a:rPr lang="en-US" b="1" dirty="0">
                <a:solidFill>
                  <a:schemeClr val="bg1"/>
                </a:solidFill>
                <a:latin typeface="Bahnschrift Condensed" panose="020B0502040204020203" pitchFamily="34" charset="0"/>
              </a:rPr>
              <a:t>DIGITAL DISRUPTION:  </a:t>
            </a:r>
            <a:r>
              <a:rPr lang="en-US" b="1" dirty="0" smtClean="0">
                <a:solidFill>
                  <a:schemeClr val="bg1"/>
                </a:solidFill>
                <a:latin typeface="Bahnschrift Condensed" panose="020B0502040204020203" pitchFamily="34" charset="0"/>
              </a:rPr>
              <a:t>#</a:t>
            </a:r>
            <a:r>
              <a:rPr lang="en-US" b="1" dirty="0" err="1" smtClean="0">
                <a:solidFill>
                  <a:schemeClr val="bg1"/>
                </a:solidFill>
                <a:latin typeface="Bahnschrift Condensed" panose="020B0502040204020203" pitchFamily="34" charset="0"/>
              </a:rPr>
              <a:t>NetworkZERO</a:t>
            </a:r>
            <a:endParaRPr lang="en-US" b="1" dirty="0">
              <a:solidFill>
                <a:schemeClr val="bg1"/>
              </a:solidFill>
              <a:latin typeface="Bahnschrift Condensed" panose="020B0502040204020203" pitchFamily="34" charset="0"/>
            </a:endParaRPr>
          </a:p>
        </p:txBody>
      </p:sp>
      <p:pic>
        <p:nvPicPr>
          <p:cNvPr id="8" name="Picture 7">
            <a:extLst>
              <a:ext uri="{FF2B5EF4-FFF2-40B4-BE49-F238E27FC236}">
                <a16:creationId xmlns:a16="http://schemas.microsoft.com/office/drawing/2014/main" id="{28EF39A5-D971-4FD0-ACC5-6E1B6253D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182982"/>
            <a:ext cx="5814257" cy="436069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1577" y="2981088"/>
            <a:ext cx="147721" cy="147721"/>
          </a:xfrm>
          <a:prstGeom prst="rect">
            <a:avLst/>
          </a:prstGeom>
        </p:spPr>
      </p:pic>
    </p:spTree>
    <p:extLst>
      <p:ext uri="{BB962C8B-B14F-4D97-AF65-F5344CB8AC3E}">
        <p14:creationId xmlns:p14="http://schemas.microsoft.com/office/powerpoint/2010/main" val="383162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135" y="304800"/>
            <a:ext cx="8365065" cy="430887"/>
          </a:xfrm>
        </p:spPr>
        <p:txBody>
          <a:bodyPr/>
          <a:lstStyle/>
          <a:p>
            <a:r>
              <a:rPr lang="en-US" dirty="0"/>
              <a:t>Behold the power of 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447800"/>
            <a:ext cx="1894298" cy="1685925"/>
          </a:xfrm>
          <a:prstGeom prst="rect">
            <a:avLst/>
          </a:prstGeom>
          <a:effectLst>
            <a:glow rad="228600">
              <a:schemeClr val="accent5">
                <a:satMod val="175000"/>
                <a:alpha val="40000"/>
              </a:schemeClr>
            </a:glow>
          </a:effectLst>
        </p:spPr>
      </p:pic>
      <p:sp>
        <p:nvSpPr>
          <p:cNvPr id="6" name="TextBox 5"/>
          <p:cNvSpPr txBox="1"/>
          <p:nvPr/>
        </p:nvSpPr>
        <p:spPr>
          <a:xfrm>
            <a:off x="609600" y="1616630"/>
            <a:ext cx="2739853" cy="1292662"/>
          </a:xfrm>
          <a:prstGeom prst="rect">
            <a:avLst/>
          </a:prstGeom>
          <a:noFill/>
        </p:spPr>
        <p:txBody>
          <a:bodyPr wrap="none" rtlCol="0">
            <a:spAutoFit/>
          </a:bodyPr>
          <a:lstStyle/>
          <a:p>
            <a:r>
              <a:rPr lang="en-US" sz="2400" dirty="0">
                <a:solidFill>
                  <a:srgbClr val="05817E"/>
                </a:solidFill>
                <a:latin typeface="Bahnschrift Condensed" panose="020B0502040204020203" pitchFamily="34" charset="0"/>
              </a:rPr>
              <a:t>Dr. Josh Dickey —AFTAC</a:t>
            </a:r>
          </a:p>
          <a:p>
            <a:r>
              <a:rPr lang="en-US" dirty="0">
                <a:solidFill>
                  <a:srgbClr val="05817E"/>
                </a:solidFill>
                <a:latin typeface="Bahnschrift Condensed" panose="020B0502040204020203" pitchFamily="34" charset="0"/>
              </a:rPr>
              <a:t>Home Town: </a:t>
            </a:r>
            <a:r>
              <a:rPr lang="en-US" dirty="0" err="1" smtClean="0">
                <a:solidFill>
                  <a:srgbClr val="05817E"/>
                </a:solidFill>
                <a:latin typeface="Bahnschrift Condensed" panose="020B0502040204020203" pitchFamily="34" charset="0"/>
              </a:rPr>
              <a:t>Smallville</a:t>
            </a:r>
            <a:r>
              <a:rPr lang="en-US" dirty="0" smtClean="0">
                <a:solidFill>
                  <a:srgbClr val="05817E"/>
                </a:solidFill>
                <a:latin typeface="Bahnschrift Condensed" panose="020B0502040204020203" pitchFamily="34" charset="0"/>
              </a:rPr>
              <a:t> FL</a:t>
            </a:r>
            <a:endParaRPr lang="en-US" dirty="0">
              <a:solidFill>
                <a:srgbClr val="05817E"/>
              </a:solidFill>
              <a:latin typeface="Bahnschrift Condensed" panose="020B0502040204020203" pitchFamily="34" charset="0"/>
            </a:endParaRPr>
          </a:p>
          <a:p>
            <a:endParaRPr lang="en-US" dirty="0">
              <a:solidFill>
                <a:srgbClr val="05817E"/>
              </a:solidFill>
              <a:latin typeface="Bahnschrift Condensed" panose="020B0502040204020203" pitchFamily="34" charset="0"/>
            </a:endParaRPr>
          </a:p>
          <a:p>
            <a:r>
              <a:rPr lang="en-US" b="1" dirty="0">
                <a:solidFill>
                  <a:schemeClr val="bg1"/>
                </a:solidFill>
                <a:latin typeface="Bahnschrift Condensed" panose="020B0502040204020203" pitchFamily="34" charset="0"/>
              </a:rPr>
              <a:t>DIGITAL DISRUPTION: </a:t>
            </a:r>
            <a:r>
              <a:rPr lang="en-US" b="1" dirty="0" smtClean="0">
                <a:solidFill>
                  <a:schemeClr val="bg1"/>
                </a:solidFill>
                <a:latin typeface="Bahnschrift Condensed" panose="020B0502040204020203" pitchFamily="34" charset="0"/>
              </a:rPr>
              <a:t> #</a:t>
            </a:r>
            <a:r>
              <a:rPr lang="en-US" b="1" dirty="0" err="1" smtClean="0">
                <a:solidFill>
                  <a:schemeClr val="bg1"/>
                </a:solidFill>
                <a:latin typeface="Bahnschrift Condensed" panose="020B0502040204020203" pitchFamily="34" charset="0"/>
              </a:rPr>
              <a:t>BoxBreaker</a:t>
            </a:r>
            <a:endParaRPr lang="en-US" b="1" dirty="0">
              <a:solidFill>
                <a:schemeClr val="bg1"/>
              </a:solidFill>
              <a:latin typeface="Bahnschrift Condensed" panose="020B0502040204020203" pitchFamily="34" charset="0"/>
            </a:endParaRPr>
          </a:p>
        </p:txBody>
      </p:sp>
      <p:pic>
        <p:nvPicPr>
          <p:cNvPr id="5" name="Picture 4">
            <a:extLst>
              <a:ext uri="{FF2B5EF4-FFF2-40B4-BE49-F238E27FC236}">
                <a16:creationId xmlns:a16="http://schemas.microsoft.com/office/drawing/2014/main" id="{F15D2395-083A-4658-95D2-DE2770FDA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69846" y="1792754"/>
            <a:ext cx="5198030" cy="38985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6493" y="2986004"/>
            <a:ext cx="147721" cy="147721"/>
          </a:xfrm>
          <a:prstGeom prst="rect">
            <a:avLst/>
          </a:prstGeom>
        </p:spPr>
      </p:pic>
    </p:spTree>
    <p:extLst>
      <p:ext uri="{BB962C8B-B14F-4D97-AF65-F5344CB8AC3E}">
        <p14:creationId xmlns:p14="http://schemas.microsoft.com/office/powerpoint/2010/main" val="90152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135" y="304800"/>
            <a:ext cx="8365065" cy="430887"/>
          </a:xfrm>
        </p:spPr>
        <p:txBody>
          <a:bodyPr/>
          <a:lstStyle/>
          <a:p>
            <a:r>
              <a:rPr lang="en-US" dirty="0"/>
              <a:t>Behold the power of US…</a:t>
            </a:r>
          </a:p>
        </p:txBody>
      </p:sp>
      <p:sp>
        <p:nvSpPr>
          <p:cNvPr id="6" name="TextBox 5"/>
          <p:cNvSpPr txBox="1"/>
          <p:nvPr/>
        </p:nvSpPr>
        <p:spPr>
          <a:xfrm>
            <a:off x="381000" y="1674674"/>
            <a:ext cx="2957861" cy="1292662"/>
          </a:xfrm>
          <a:prstGeom prst="rect">
            <a:avLst/>
          </a:prstGeom>
          <a:noFill/>
        </p:spPr>
        <p:txBody>
          <a:bodyPr wrap="none" rtlCol="0">
            <a:spAutoFit/>
          </a:bodyPr>
          <a:lstStyle/>
          <a:p>
            <a:r>
              <a:rPr lang="en-US" sz="2400" dirty="0">
                <a:solidFill>
                  <a:srgbClr val="05817E"/>
                </a:solidFill>
                <a:latin typeface="Bahnschrift Condensed" panose="020B0502040204020203" pitchFamily="34" charset="0"/>
              </a:rPr>
              <a:t>Captain Victoria Wyler</a:t>
            </a:r>
          </a:p>
          <a:p>
            <a:r>
              <a:rPr lang="en-US" dirty="0">
                <a:solidFill>
                  <a:srgbClr val="05817E"/>
                </a:solidFill>
                <a:latin typeface="Bahnschrift Condensed" panose="020B0502040204020203" pitchFamily="34" charset="0"/>
              </a:rPr>
              <a:t>Home Town:  </a:t>
            </a:r>
            <a:r>
              <a:rPr lang="en-US" dirty="0" err="1" smtClean="0">
                <a:solidFill>
                  <a:srgbClr val="05817E"/>
                </a:solidFill>
                <a:latin typeface="Bahnschrift Condensed" panose="020B0502040204020203" pitchFamily="34" charset="0"/>
              </a:rPr>
              <a:t>Smallville</a:t>
            </a:r>
            <a:r>
              <a:rPr lang="en-US" dirty="0" smtClean="0">
                <a:solidFill>
                  <a:srgbClr val="05817E"/>
                </a:solidFill>
                <a:latin typeface="Bahnschrift Condensed" panose="020B0502040204020203" pitchFamily="34" charset="0"/>
              </a:rPr>
              <a:t> Maryland</a:t>
            </a:r>
            <a:endParaRPr lang="en-US" dirty="0">
              <a:solidFill>
                <a:srgbClr val="05817E"/>
              </a:solidFill>
              <a:latin typeface="Bahnschrift Condensed" panose="020B0502040204020203" pitchFamily="34" charset="0"/>
            </a:endParaRPr>
          </a:p>
          <a:p>
            <a:endParaRPr lang="en-US" dirty="0">
              <a:solidFill>
                <a:srgbClr val="05817E"/>
              </a:solidFill>
              <a:latin typeface="Bahnschrift Condensed" panose="020B0502040204020203" pitchFamily="34" charset="0"/>
            </a:endParaRPr>
          </a:p>
          <a:p>
            <a:r>
              <a:rPr lang="en-US" b="1" dirty="0">
                <a:solidFill>
                  <a:schemeClr val="bg1"/>
                </a:solidFill>
                <a:latin typeface="Bahnschrift Condensed" panose="020B0502040204020203" pitchFamily="34" charset="0"/>
              </a:rPr>
              <a:t>DIGITAL DISRUPTION:  </a:t>
            </a:r>
            <a:r>
              <a:rPr lang="en-US" b="1" dirty="0" smtClean="0">
                <a:solidFill>
                  <a:schemeClr val="bg1"/>
                </a:solidFill>
                <a:latin typeface="Bahnschrift Condensed" panose="020B0502040204020203" pitchFamily="34" charset="0"/>
              </a:rPr>
              <a:t>#</a:t>
            </a:r>
            <a:r>
              <a:rPr lang="en-US" b="1" dirty="0" err="1" smtClean="0">
                <a:solidFill>
                  <a:schemeClr val="bg1"/>
                </a:solidFill>
                <a:latin typeface="Bahnschrift Condensed" panose="020B0502040204020203" pitchFamily="34" charset="0"/>
              </a:rPr>
              <a:t>QueensGambit</a:t>
            </a:r>
            <a:endParaRPr lang="en-US" b="1" dirty="0">
              <a:solidFill>
                <a:schemeClr val="bg1"/>
              </a:solidFill>
              <a:latin typeface="Bahnschrift Condensed" panose="020B0502040204020203" pitchFamily="34" charset="0"/>
            </a:endParaRPr>
          </a:p>
        </p:txBody>
      </p:sp>
      <p:pic>
        <p:nvPicPr>
          <p:cNvPr id="5" name="Picture 4">
            <a:extLst>
              <a:ext uri="{FF2B5EF4-FFF2-40B4-BE49-F238E27FC236}">
                <a16:creationId xmlns:a16="http://schemas.microsoft.com/office/drawing/2014/main" id="{1373AA79-A38C-42EE-810E-280B059DF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9887" y="1201044"/>
            <a:ext cx="3999830" cy="5333106"/>
          </a:xfrm>
          <a:prstGeom prst="rect">
            <a:avLst/>
          </a:prstGeom>
        </p:spPr>
      </p:pic>
      <p:sp>
        <p:nvSpPr>
          <p:cNvPr id="3" name="TextBox 2">
            <a:extLst>
              <a:ext uri="{FF2B5EF4-FFF2-40B4-BE49-F238E27FC236}">
                <a16:creationId xmlns:a16="http://schemas.microsoft.com/office/drawing/2014/main" id="{F771EA15-22F8-4865-9CBF-F0B32906273F}"/>
              </a:ext>
            </a:extLst>
          </p:cNvPr>
          <p:cNvSpPr txBox="1"/>
          <p:nvPr/>
        </p:nvSpPr>
        <p:spPr>
          <a:xfrm>
            <a:off x="2178808" y="5345668"/>
            <a:ext cx="2088392" cy="369332"/>
          </a:xfrm>
          <a:prstGeom prst="rect">
            <a:avLst/>
          </a:prstGeom>
          <a:noFill/>
        </p:spPr>
        <p:txBody>
          <a:bodyPr wrap="none" rtlCol="0">
            <a:spAutoFit/>
          </a:bodyPr>
          <a:lstStyle/>
          <a:p>
            <a:r>
              <a:rPr lang="en-US" dirty="0">
                <a:solidFill>
                  <a:schemeClr val="tx2">
                    <a:lumMod val="60000"/>
                    <a:lumOff val="40000"/>
                  </a:schemeClr>
                </a:solidFill>
              </a:rPr>
              <a:t>Hagrid #Disruptador</a:t>
            </a:r>
          </a:p>
        </p:txBody>
      </p:sp>
      <p:cxnSp>
        <p:nvCxnSpPr>
          <p:cNvPr id="7" name="Straight Arrow Connector 6">
            <a:extLst>
              <a:ext uri="{FF2B5EF4-FFF2-40B4-BE49-F238E27FC236}">
                <a16:creationId xmlns:a16="http://schemas.microsoft.com/office/drawing/2014/main" id="{9CAD44E5-8621-492B-9B00-7684D14A1C5D}"/>
              </a:ext>
            </a:extLst>
          </p:cNvPr>
          <p:cNvCxnSpPr/>
          <p:nvPr/>
        </p:nvCxnSpPr>
        <p:spPr>
          <a:xfrm flipV="1">
            <a:off x="4267200" y="5183326"/>
            <a:ext cx="1828800" cy="3030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50" name="Picture 6" descr="Image result for female superh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1424956"/>
            <a:ext cx="2919974" cy="147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4600" y="1352998"/>
            <a:ext cx="531469" cy="39655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3853" y="2747879"/>
            <a:ext cx="147721" cy="147721"/>
          </a:xfrm>
          <a:prstGeom prst="rect">
            <a:avLst/>
          </a:prstGeom>
        </p:spPr>
      </p:pic>
    </p:spTree>
    <p:extLst>
      <p:ext uri="{BB962C8B-B14F-4D97-AF65-F5344CB8AC3E}">
        <p14:creationId xmlns:p14="http://schemas.microsoft.com/office/powerpoint/2010/main" val="1028367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135" y="304800"/>
            <a:ext cx="8365065" cy="430887"/>
          </a:xfrm>
        </p:spPr>
        <p:txBody>
          <a:bodyPr/>
          <a:lstStyle/>
          <a:p>
            <a:r>
              <a:rPr lang="en-US" dirty="0"/>
              <a:t>Behold the power of 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447800"/>
            <a:ext cx="1894298" cy="1685925"/>
          </a:xfrm>
          <a:prstGeom prst="rect">
            <a:avLst/>
          </a:prstGeom>
          <a:effectLst>
            <a:glow rad="228600">
              <a:schemeClr val="accent5">
                <a:satMod val="175000"/>
                <a:alpha val="40000"/>
              </a:schemeClr>
            </a:glow>
          </a:effectLst>
        </p:spPr>
      </p:pic>
      <p:sp>
        <p:nvSpPr>
          <p:cNvPr id="6" name="TextBox 5"/>
          <p:cNvSpPr txBox="1"/>
          <p:nvPr/>
        </p:nvSpPr>
        <p:spPr>
          <a:xfrm>
            <a:off x="609600" y="1616630"/>
            <a:ext cx="2961067" cy="1292662"/>
          </a:xfrm>
          <a:prstGeom prst="rect">
            <a:avLst/>
          </a:prstGeom>
          <a:noFill/>
        </p:spPr>
        <p:txBody>
          <a:bodyPr wrap="none" rtlCol="0">
            <a:spAutoFit/>
          </a:bodyPr>
          <a:lstStyle/>
          <a:p>
            <a:r>
              <a:rPr lang="en-US" sz="2400" dirty="0">
                <a:solidFill>
                  <a:srgbClr val="05817E"/>
                </a:solidFill>
                <a:latin typeface="Bahnschrift Condensed" panose="020B0502040204020203" pitchFamily="34" charset="0"/>
              </a:rPr>
              <a:t>Senior Airman Micah Johns</a:t>
            </a:r>
          </a:p>
          <a:p>
            <a:r>
              <a:rPr lang="en-US" dirty="0">
                <a:solidFill>
                  <a:srgbClr val="05817E"/>
                </a:solidFill>
                <a:latin typeface="Bahnschrift Condensed" panose="020B0502040204020203" pitchFamily="34" charset="0"/>
              </a:rPr>
              <a:t>Home Town: </a:t>
            </a:r>
            <a:r>
              <a:rPr lang="en-US" dirty="0" err="1" smtClean="0">
                <a:solidFill>
                  <a:srgbClr val="05817E"/>
                </a:solidFill>
                <a:latin typeface="Bahnschrift Condensed" panose="020B0502040204020203" pitchFamily="34" charset="0"/>
              </a:rPr>
              <a:t>Smallville</a:t>
            </a:r>
            <a:r>
              <a:rPr lang="en-US" dirty="0" smtClean="0">
                <a:solidFill>
                  <a:srgbClr val="05817E"/>
                </a:solidFill>
                <a:latin typeface="Bahnschrift Condensed" panose="020B0502040204020203" pitchFamily="34" charset="0"/>
              </a:rPr>
              <a:t>  </a:t>
            </a:r>
            <a:r>
              <a:rPr lang="en-US" dirty="0">
                <a:solidFill>
                  <a:srgbClr val="05817E"/>
                </a:solidFill>
                <a:latin typeface="Bahnschrift Condensed" panose="020B0502040204020203" pitchFamily="34" charset="0"/>
              </a:rPr>
              <a:t>KY</a:t>
            </a:r>
          </a:p>
          <a:p>
            <a:endParaRPr lang="en-US" dirty="0">
              <a:solidFill>
                <a:srgbClr val="05817E"/>
              </a:solidFill>
              <a:latin typeface="Bahnschrift Condensed" panose="020B0502040204020203" pitchFamily="34" charset="0"/>
            </a:endParaRPr>
          </a:p>
          <a:p>
            <a:r>
              <a:rPr lang="en-US" b="1" dirty="0">
                <a:solidFill>
                  <a:schemeClr val="bg1"/>
                </a:solidFill>
                <a:latin typeface="Bahnschrift Condensed" panose="020B0502040204020203" pitchFamily="34" charset="0"/>
              </a:rPr>
              <a:t>DIGITAL DISRUPTION:  </a:t>
            </a:r>
            <a:r>
              <a:rPr lang="en-US" b="1" dirty="0" smtClean="0">
                <a:solidFill>
                  <a:schemeClr val="bg1"/>
                </a:solidFill>
                <a:latin typeface="Bahnschrift Condensed" panose="020B0502040204020203" pitchFamily="34" charset="0"/>
              </a:rPr>
              <a:t>#</a:t>
            </a:r>
            <a:r>
              <a:rPr lang="en-US" b="1" dirty="0" err="1" smtClean="0">
                <a:solidFill>
                  <a:schemeClr val="bg1"/>
                </a:solidFill>
                <a:latin typeface="Bahnschrift Condensed" panose="020B0502040204020203" pitchFamily="34" charset="0"/>
              </a:rPr>
              <a:t>Fruitpicker</a:t>
            </a:r>
            <a:endParaRPr lang="en-US" b="1" dirty="0">
              <a:solidFill>
                <a:schemeClr val="bg1"/>
              </a:solidFill>
              <a:latin typeface="Bahnschrift Condensed" panose="020B0502040204020203" pitchFamily="34" charset="0"/>
            </a:endParaRPr>
          </a:p>
        </p:txBody>
      </p:sp>
      <p:pic>
        <p:nvPicPr>
          <p:cNvPr id="5" name="Picture 4">
            <a:extLst>
              <a:ext uri="{FF2B5EF4-FFF2-40B4-BE49-F238E27FC236}">
                <a16:creationId xmlns:a16="http://schemas.microsoft.com/office/drawing/2014/main" id="{8C97069B-1151-4301-9012-119E302A4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7067" y="2133600"/>
            <a:ext cx="5029200" cy="3352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1577" y="2986004"/>
            <a:ext cx="147721" cy="147721"/>
          </a:xfrm>
          <a:prstGeom prst="rect">
            <a:avLst/>
          </a:prstGeom>
        </p:spPr>
      </p:pic>
    </p:spTree>
    <p:extLst>
      <p:ext uri="{BB962C8B-B14F-4D97-AF65-F5344CB8AC3E}">
        <p14:creationId xmlns:p14="http://schemas.microsoft.com/office/powerpoint/2010/main" val="2693634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5871</TotalTime>
  <Words>3040</Words>
  <Application>Microsoft Office PowerPoint</Application>
  <PresentationFormat>Widescreen</PresentationFormat>
  <Paragraphs>226</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Bahnschrift Condensed</vt:lpstr>
      <vt:lpstr>Calibri</vt:lpstr>
      <vt:lpstr>Courier New</vt:lpstr>
      <vt:lpstr>Office Theme</vt:lpstr>
      <vt:lpstr>Simple Dark</vt:lpstr>
      <vt:lpstr>PowerPoint Presentation</vt:lpstr>
      <vt:lpstr>ABMS, JADC2, IW, OIE, EMS, ZTA, EITaaS, ICAM, DevSecOps!!!!!!!!!!!!</vt:lpstr>
      <vt:lpstr>The Power of Convergence…</vt:lpstr>
      <vt:lpstr>The power of Convergence lies in our People, our Digital Disruptors!</vt:lpstr>
      <vt:lpstr>#DirsuptAirForce</vt:lpstr>
      <vt:lpstr>Behold the power of US…</vt:lpstr>
      <vt:lpstr>Behold the power of US…</vt:lpstr>
      <vt:lpstr>Behold the power of US…</vt:lpstr>
      <vt:lpstr>Behold the power of US…</vt:lpstr>
      <vt:lpstr>Behold the power of US…</vt:lpstr>
      <vt:lpstr>Behold the power of US…</vt:lpstr>
      <vt:lpstr>Opportunities for winning…</vt:lpstr>
      <vt:lpstr>Success Imperatives…</vt:lpstr>
      <vt:lpstr>Success Imperatives…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NICHOLAS C Maj USAF ACC ACC/CCX</dc:creator>
  <cp:lastModifiedBy>MARTINEZ, GENELLE M Maj USAF ACC HQ ACC/CDE</cp:lastModifiedBy>
  <cp:revision>484</cp:revision>
  <cp:lastPrinted>2020-11-04T19:37:26Z</cp:lastPrinted>
  <dcterms:created xsi:type="dcterms:W3CDTF">2019-11-26T09:55:51Z</dcterms:created>
  <dcterms:modified xsi:type="dcterms:W3CDTF">2021-03-04T17:17:23Z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2019-11-11T00:00:00Z</vt:filetime>
  </property>
  <property fmtid="{D5CDD505-2E9C-101B-9397-08002B2CF9AE}" pid="3" name="Creator">
    <vt:lpwstr>Acrobat PDFMaker 15 for PowerPoint</vt:lpwstr>
  </property>
  <property fmtid="{D5CDD505-2E9C-101B-9397-08002B2CF9AE}" pid="4" name="LastSaved">
    <vt:filetime>2019-11-26T00:00:00Z</vt:filetime>
  </property>
</Properties>
</file>