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handoutMasterIdLst>
    <p:handoutMasterId r:id="rId22"/>
  </p:handoutMasterIdLst>
  <p:sldIdLst>
    <p:sldId id="288" r:id="rId3"/>
    <p:sldId id="442" r:id="rId4"/>
    <p:sldId id="446" r:id="rId5"/>
    <p:sldId id="289" r:id="rId6"/>
    <p:sldId id="320" r:id="rId7"/>
    <p:sldId id="313" r:id="rId8"/>
    <p:sldId id="318" r:id="rId9"/>
    <p:sldId id="319" r:id="rId10"/>
    <p:sldId id="321" r:id="rId11"/>
    <p:sldId id="447" r:id="rId12"/>
    <p:sldId id="448" r:id="rId13"/>
    <p:sldId id="449" r:id="rId14"/>
    <p:sldId id="450" r:id="rId15"/>
    <p:sldId id="444" r:id="rId16"/>
    <p:sldId id="445" r:id="rId17"/>
    <p:sldId id="451" r:id="rId18"/>
    <p:sldId id="302" r:id="rId19"/>
    <p:sldId id="443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7" autoAdjust="0"/>
    <p:restoredTop sz="85170" autoAdjust="0"/>
  </p:normalViewPr>
  <p:slideViewPr>
    <p:cSldViewPr>
      <p:cViewPr varScale="1">
        <p:scale>
          <a:sx n="73" d="100"/>
          <a:sy n="73" d="100"/>
        </p:scale>
        <p:origin x="1013" y="6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5/18/2022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5/18/2022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2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6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5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5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5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90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5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3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0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8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5/18/2022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88697-D57A-44DB-A8E5-01C3666DFEC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39617-EFF5-4E51-ADD7-138E9823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kespeakrobotics.org/" TargetMode="External"/><Relationship Id="rId2" Type="http://schemas.openxmlformats.org/officeDocument/2006/relationships/hyperlink" Target="http://www.robotevent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r.vex.com/" TargetMode="External"/><Relationship Id="rId5" Type="http://schemas.openxmlformats.org/officeDocument/2006/relationships/hyperlink" Target="https://www.roboticseducation.org/team-resources/grants/" TargetMode="External"/><Relationship Id="rId4" Type="http://schemas.openxmlformats.org/officeDocument/2006/relationships/hyperlink" Target="https://www.roboticseducation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obinn@wsd3.org" TargetMode="External"/><Relationship Id="rId2" Type="http://schemas.openxmlformats.org/officeDocument/2006/relationships/hyperlink" Target="mailto:erik.huffman@handshakeleadership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712" y="1066800"/>
            <a:ext cx="10439399" cy="1752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Regional, Scalable, Low-Cost Robotics Programs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u="sng" dirty="0">
                <a:solidFill>
                  <a:srgbClr val="FFFF00"/>
                </a:solidFill>
              </a:rPr>
              <a:t>Pikes Peak Robotics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i="1" dirty="0">
                <a:solidFill>
                  <a:srgbClr val="FFFF00"/>
                </a:solidFill>
              </a:rPr>
              <a:t>AFCEA Luncheon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212" y="5283128"/>
            <a:ext cx="8062912" cy="1223319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Erik Huffman and Nat Sobin</a:t>
            </a:r>
          </a:p>
          <a:p>
            <a:pPr algn="ctr"/>
            <a:r>
              <a:rPr lang="en-US" b="1" dirty="0"/>
              <a:t>May 18, 2022</a:t>
            </a:r>
          </a:p>
          <a:p>
            <a:pPr algn="ctr"/>
            <a:r>
              <a:rPr lang="en-US" b="1" dirty="0"/>
              <a:t>AFCEA Luncheon – Jack Quinn’s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068" y="3200400"/>
            <a:ext cx="7315200" cy="23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228600"/>
            <a:ext cx="82296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Pikes Peak Robotics – (this year…)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544595"/>
            <a:ext cx="11201400" cy="4887038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/>
              <a:t>(4) Events in VEX VRC – including the 2 largest events in Colorado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/>
              <a:t>Hosted State Championship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/>
              <a:t>Had (2) teams qualify for VEX Worlds…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/>
              <a:t>Partners and Sponsors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Northrop Grumman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Colorado Springs Utilities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FedEx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Space Force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Department of Defense Education Activity (DoDEA)</a:t>
            </a:r>
          </a:p>
          <a:p>
            <a:pPr lvl="1">
              <a:buClr>
                <a:schemeClr val="tx1"/>
              </a:buClr>
            </a:pPr>
            <a:endParaRPr lang="en-US" dirty="0"/>
          </a:p>
          <a:p>
            <a:pPr marL="521208" indent="-457200"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8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D0BBF-229D-AA8D-3802-198441378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3658493"/>
            <a:ext cx="4875212" cy="2742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308A8-A461-40BC-01BF-B42F840D7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5" y="3429000"/>
            <a:ext cx="5010679" cy="2818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295DB6-F0D2-F255-6CD2-634AE45F7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04" y="457200"/>
            <a:ext cx="3758009" cy="28185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67B8E1-7C1F-D990-FF55-0D59715724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57200"/>
            <a:ext cx="6908216" cy="25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0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901E-E553-2EB7-CC8A-8A36F4A79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266700"/>
            <a:ext cx="8466062" cy="3815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E9675-32E1-9D61-C063-C9F99AD5B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4244365"/>
            <a:ext cx="3058093" cy="2293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84B1F-D152-FCCC-BCCB-EC25B535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74" y="41910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9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E9A7A-57C8-220C-7B02-0AB75A3A9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9" y="353533"/>
            <a:ext cx="4100622" cy="3075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2F132-8B4D-39B6-C9C1-B421E5B9B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6" y="3460531"/>
            <a:ext cx="4267198" cy="320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48B49-2478-0D1C-2886-4AAEFFA72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9" y="3460532"/>
            <a:ext cx="4100622" cy="3075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3239E6-46F5-53AA-8225-A1236A397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6" y="204953"/>
            <a:ext cx="4267198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1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C27565-9338-F0F4-3529-329F34CBD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212" y="2743200"/>
            <a:ext cx="4400550" cy="2200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761764"/>
            <a:ext cx="99060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What’s next…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62" y="1752599"/>
            <a:ext cx="5367550" cy="4679033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4600" dirty="0"/>
              <a:t>Land, Air and Sea Robotics!</a:t>
            </a:r>
          </a:p>
          <a:p>
            <a:pPr>
              <a:buClr>
                <a:schemeClr val="tx1"/>
              </a:buClr>
            </a:pPr>
            <a:r>
              <a:rPr lang="en-US" dirty="0"/>
              <a:t>10/8/22 Scrimmage – Mesa Ridge High School (MRHS) – WSD3</a:t>
            </a:r>
          </a:p>
          <a:p>
            <a:pPr>
              <a:buClr>
                <a:schemeClr val="tx1"/>
              </a:buClr>
            </a:pPr>
            <a:r>
              <a:rPr lang="en-US" dirty="0"/>
              <a:t>11/12/22 – Scored Qualifying Event – Mesa Ridge High School (MRHS) – WSD3</a:t>
            </a:r>
          </a:p>
          <a:p>
            <a:pPr>
              <a:buClr>
                <a:schemeClr val="tx1"/>
              </a:buClr>
            </a:pPr>
            <a:r>
              <a:rPr lang="en-US" dirty="0"/>
              <a:t>12/10/22 - Scored Qualifying Event – Vista Ridge High School (VRHS) – D49</a:t>
            </a:r>
          </a:p>
          <a:p>
            <a:pPr>
              <a:buClr>
                <a:schemeClr val="tx1"/>
              </a:buClr>
            </a:pPr>
            <a:r>
              <a:rPr lang="en-US" dirty="0"/>
              <a:t>1/28/23 - Scored Qualifying Event – Sabin Middle School (VRHS) – D11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FF00"/>
                </a:solidFill>
              </a:rPr>
              <a:t>2/20-23/23 – VEX VRC Signature Event – Broadmoor??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FF00"/>
                </a:solidFill>
              </a:rPr>
              <a:t>3/23 – </a:t>
            </a:r>
            <a:r>
              <a:rPr lang="en-US" dirty="0" err="1">
                <a:solidFill>
                  <a:srgbClr val="FFFF00"/>
                </a:solidFill>
              </a:rPr>
              <a:t>SeaPerch</a:t>
            </a:r>
            <a:r>
              <a:rPr lang="en-US" dirty="0">
                <a:solidFill>
                  <a:srgbClr val="FFFF00"/>
                </a:solidFill>
              </a:rPr>
              <a:t> (augmented) – Underwater Robotics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761764"/>
            <a:ext cx="9906000" cy="8075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Our partners, our support group and our thanks!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62" y="1752599"/>
            <a:ext cx="8948950" cy="467903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Department of Defense Education Activity (DoDEA)</a:t>
            </a:r>
          </a:p>
          <a:p>
            <a:pPr>
              <a:buClr>
                <a:schemeClr val="tx1"/>
              </a:buClr>
            </a:pPr>
            <a:r>
              <a:rPr lang="en-US" dirty="0"/>
              <a:t>Colorado Springs Utilities (CSU) – Susan </a:t>
            </a:r>
            <a:r>
              <a:rPr lang="en-US" dirty="0" err="1"/>
              <a:t>Barnas</a:t>
            </a:r>
            <a:r>
              <a:rPr lang="en-US" dirty="0"/>
              <a:t> and crew</a:t>
            </a:r>
          </a:p>
          <a:p>
            <a:pPr>
              <a:buClr>
                <a:schemeClr val="tx1"/>
              </a:buClr>
            </a:pPr>
            <a:r>
              <a:rPr lang="en-US" dirty="0"/>
              <a:t>FedEx – Susan and Jeff Forget and crew</a:t>
            </a:r>
          </a:p>
          <a:p>
            <a:pPr>
              <a:buClr>
                <a:schemeClr val="tx1"/>
              </a:buClr>
            </a:pPr>
            <a:r>
              <a:rPr lang="en-US" dirty="0"/>
              <a:t>Air Force/Space Force – Victor Chavez and crew</a:t>
            </a:r>
          </a:p>
          <a:p>
            <a:pPr>
              <a:buClr>
                <a:schemeClr val="tx1"/>
              </a:buClr>
            </a:pPr>
            <a:r>
              <a:rPr lang="en-US" dirty="0"/>
              <a:t>Northrop Grumman – Regional grant support</a:t>
            </a:r>
          </a:p>
          <a:p>
            <a:pPr>
              <a:buClr>
                <a:schemeClr val="tx1"/>
              </a:buClr>
            </a:pPr>
            <a:r>
              <a:rPr lang="en-US" dirty="0" err="1"/>
              <a:t>ActionWorks</a:t>
            </a:r>
            <a:r>
              <a:rPr lang="en-US" dirty="0"/>
              <a:t> – Ken and Liz Rayment</a:t>
            </a:r>
          </a:p>
          <a:p>
            <a:pPr>
              <a:buClr>
                <a:schemeClr val="tx1"/>
              </a:buClr>
            </a:pPr>
            <a:r>
              <a:rPr lang="en-US" dirty="0"/>
              <a:t>Handshake Leadership – Erik Huffman and crew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CTE Directors of the region – Duane Roberson (D11)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FF00"/>
                </a:solidFill>
              </a:rPr>
              <a:t>And…AFCEA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761764"/>
            <a:ext cx="99060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Call to Arms…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62" y="1752599"/>
            <a:ext cx="8948950" cy="467903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698AC-E8C7-0A70-0B97-DFCB28DBD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12" y="1770992"/>
            <a:ext cx="5842000" cy="273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DC216-44BA-DF32-76C6-E073BDD4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312" y="4501492"/>
            <a:ext cx="4495800" cy="23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52" y="0"/>
            <a:ext cx="8229600" cy="14487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Questions, Discussion &amp;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492" y="1600200"/>
            <a:ext cx="8580120" cy="4671811"/>
          </a:xfrm>
        </p:spPr>
        <p:txBody>
          <a:bodyPr>
            <a:normAutofit/>
          </a:bodyPr>
          <a:lstStyle/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Helpful Links: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2"/>
              </a:rPr>
              <a:t>www.robotevents.com</a:t>
            </a: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3"/>
              </a:rPr>
              <a:t>www.pikespeakrobotics.org</a:t>
            </a:r>
            <a:r>
              <a:rPr lang="en-US" dirty="0"/>
              <a:t> (under revision)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4"/>
              </a:rPr>
              <a:t>https://www.roboticseducation.org/</a:t>
            </a: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5"/>
              </a:rPr>
              <a:t>https://www.roboticseducation.org/team-resources/grants/</a:t>
            </a: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6"/>
              </a:rPr>
              <a:t>https://vr.vex.com/</a:t>
            </a: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52" y="0"/>
            <a:ext cx="8229600" cy="14487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Questions, Discussion &amp;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492" y="1600200"/>
            <a:ext cx="8580120" cy="4671811"/>
          </a:xfrm>
        </p:spPr>
        <p:txBody>
          <a:bodyPr>
            <a:normAutofit/>
          </a:bodyPr>
          <a:lstStyle/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Erik Huffman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President of Handshake Leadership / Pikes Peak Robotics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hlinkClick r:id="rId2"/>
              </a:rPr>
              <a:t>erik.huffman@handshakeleadership.com</a:t>
            </a: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719-244-0149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dirty="0"/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Nat Sobin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Coordinator of Grants and STEM Programming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Widefield School District 3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Executive Director of Pikes Peak Robotics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u="sng" dirty="0">
                <a:solidFill>
                  <a:srgbClr val="FFFF00"/>
                </a:solidFill>
                <a:hlinkClick r:id="rId3"/>
              </a:rPr>
              <a:t>sobinn@wsd3.org</a:t>
            </a:r>
            <a:r>
              <a:rPr lang="en-US" u="sng" dirty="0">
                <a:solidFill>
                  <a:srgbClr val="FFFF00"/>
                </a:solidFill>
              </a:rPr>
              <a:t> </a:t>
            </a:r>
          </a:p>
          <a:p>
            <a:pPr marL="64008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/>
              <a:t>719-761-6782</a:t>
            </a:r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35840"/>
            <a:ext cx="874395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A very brief introduction…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63" y="1676400"/>
            <a:ext cx="5847977" cy="5038726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I am Nathaniel (Nat) Sobin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Coordinator of Grants and STEM Programming (WSD3) in Colorado Springs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Manage </a:t>
            </a:r>
            <a:r>
              <a:rPr lang="en-US" sz="2000" dirty="0" err="1"/>
              <a:t>DoDEA</a:t>
            </a:r>
            <a:r>
              <a:rPr lang="en-US" sz="2000" dirty="0"/>
              <a:t> grants (2017/2019), CDE CS grants, our district’s PLTW/STEM programs and secondary robotics for our district and region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Serve as President (outgoing) of CACTE ETMA, ACTE ETED Policy Board, (incoming) Program Lead for DoDEA Region V Lead, Executive Director / Co-Founder of PPR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My background is in structural engineering, design and construction – dissertation in evaluation capacity for alternative fuel deployment programs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My man is Merrick Sobin (my now 3-year old)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39" y="3872752"/>
            <a:ext cx="2103243" cy="2804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3199" y="1493926"/>
            <a:ext cx="2804323" cy="210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35840"/>
            <a:ext cx="874395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A very brief introduction…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63" y="1676400"/>
            <a:ext cx="5847977" cy="503872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I am Erik Huffman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IT and Cybersecurity Director at </a:t>
            </a:r>
            <a:r>
              <a:rPr lang="en-US" sz="2000" dirty="0" err="1"/>
              <a:t>BombBomb</a:t>
            </a: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/>
              <a:t>Cybersecurity and cyberpsychology researcher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Serve as President (outgoing) of Pikes Peak Robotics, former member of the BARSL for US Army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My background is in cybersecurity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CD00E-E6D0-3FFF-1BA7-B886710D4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38" y="1676400"/>
            <a:ext cx="28448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E6AF7-A210-C5CF-76EA-93C66F60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612" y="3962400"/>
            <a:ext cx="4415652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664" y="542823"/>
            <a:ext cx="82296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Agenda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251" y="1676400"/>
            <a:ext cx="8384426" cy="488703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Brief introduction on robotics, robotics platforms and what age groups they serve</a:t>
            </a:r>
          </a:p>
          <a:p>
            <a:pPr>
              <a:buClr>
                <a:schemeClr val="tx1"/>
              </a:buClr>
            </a:pPr>
            <a:r>
              <a:rPr lang="en-US" dirty="0"/>
              <a:t>How to think about which robotics programs are out there (why we use the one we use)</a:t>
            </a:r>
          </a:p>
          <a:p>
            <a:pPr>
              <a:buClr>
                <a:schemeClr val="tx1"/>
              </a:buClr>
            </a:pPr>
            <a:r>
              <a:rPr lang="en-US" dirty="0"/>
              <a:t>Pikes Peak Robotics - a regional robotics program that simultaneously serves multiple districts</a:t>
            </a:r>
          </a:p>
          <a:p>
            <a:pPr>
              <a:buClr>
                <a:schemeClr val="tx1"/>
              </a:buClr>
            </a:pPr>
            <a:r>
              <a:rPr lang="en-US" dirty="0"/>
              <a:t>Our programmatic successes from this year and where we’re headed</a:t>
            </a:r>
          </a:p>
          <a:p>
            <a:pPr>
              <a:buClr>
                <a:schemeClr val="tx1"/>
              </a:buClr>
            </a:pPr>
            <a:r>
              <a:rPr lang="en-US" u="sng" dirty="0"/>
              <a:t>Presentation Format</a:t>
            </a:r>
            <a:r>
              <a:rPr lang="en-US" dirty="0"/>
              <a:t>:  A few graphics and hierarchy slides discussion, contact information and resources (please ask any questions as they arise)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664" y="542823"/>
            <a:ext cx="82296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Why robotics as a topic?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251" y="1676400"/>
            <a:ext cx="8384426" cy="488703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Robotics is very common theme/need in nearly all programs</a:t>
            </a:r>
          </a:p>
          <a:p>
            <a:pPr>
              <a:buClr>
                <a:schemeClr val="tx1"/>
              </a:buClr>
            </a:pPr>
            <a:r>
              <a:rPr lang="en-US" dirty="0"/>
              <a:t>Robotics is a 21</a:t>
            </a:r>
            <a:r>
              <a:rPr lang="en-US" baseline="30000" dirty="0"/>
              <a:t>st</a:t>
            </a:r>
            <a:r>
              <a:rPr lang="en-US" dirty="0"/>
              <a:t> century skill that all need exposure to (not necessarily expertise)</a:t>
            </a:r>
          </a:p>
          <a:p>
            <a:pPr>
              <a:buClr>
                <a:schemeClr val="tx1"/>
              </a:buClr>
            </a:pPr>
            <a:r>
              <a:rPr lang="en-US" dirty="0"/>
              <a:t>Building a comprehensive, well-planned program is a major part of grant sustainability – CTE, CTSOs &amp; Career Pathways</a:t>
            </a:r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 algn="ctr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b="1" i="1" u="sng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64008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546" y="4034432"/>
            <a:ext cx="3657600" cy="2529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11" y="4896563"/>
            <a:ext cx="1559335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11" y="4056203"/>
            <a:ext cx="1524000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4119919"/>
            <a:ext cx="4072526" cy="229079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55812" y="4724400"/>
            <a:ext cx="762000" cy="53340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78265" y="5957265"/>
            <a:ext cx="96012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02065" y="5949847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Elementary (K-5)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5613" y="632640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b="1" i="1" dirty="0">
                <a:solidFill>
                  <a:srgbClr val="00B0F0"/>
                </a:solidFill>
                <a:latin typeface="Calibri" panose="020F0502020204030204"/>
              </a:rPr>
              <a:t>Age/Grade Level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45736" y="5964684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MS (6-8)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75169" y="5964684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HS (9-12)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96394" y="5957172"/>
            <a:ext cx="268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College/Industry/Pers. Int.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503612" y="1371600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246812" y="1378925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633457" y="1365018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59233" y="1075809"/>
            <a:ext cx="2897623" cy="651755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VEX IQ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(Ages 8-14)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41412" y="457200"/>
            <a:ext cx="2225774" cy="559812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Lego </a:t>
            </a:r>
            <a:r>
              <a:rPr lang="en-US" dirty="0" err="1">
                <a:solidFill>
                  <a:schemeClr val="tx1"/>
                </a:solidFill>
              </a:rPr>
              <a:t>Mindstorm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(Grades K-5)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557998" y="2408387"/>
            <a:ext cx="5101736" cy="605860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BEST Robotics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(MS and HS – Grades 6-12)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557998" y="1776621"/>
            <a:ext cx="5101736" cy="570629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VEX VRC (v5)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(MS and HS – Grades 6-12)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569728" y="3059675"/>
            <a:ext cx="5101736" cy="624336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– First Technical Challenge (FTC)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(MS and HS – Grades 6-12)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303827" y="3711740"/>
            <a:ext cx="2340512" cy="760956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Robotics Challenge (FRC)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(HS – Grades 9-12)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999412" y="4500269"/>
            <a:ext cx="3276600" cy="805847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Battlebots</a:t>
            </a:r>
            <a:r>
              <a:rPr lang="en-US" dirty="0">
                <a:solidFill>
                  <a:schemeClr val="tx1"/>
                </a:solidFill>
              </a:rPr>
              <a:t>, X-Prize, </a:t>
            </a:r>
            <a:r>
              <a:rPr lang="en-US" dirty="0" err="1">
                <a:solidFill>
                  <a:schemeClr val="tx1"/>
                </a:solidFill>
              </a:rPr>
              <a:t>Robonation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Eng</a:t>
            </a:r>
            <a:r>
              <a:rPr lang="en-US" dirty="0">
                <a:solidFill>
                  <a:schemeClr val="tx1"/>
                </a:solidFill>
              </a:rPr>
              <a:t> Schools, etc.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(HS/Post-Sec)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278264" y="5337579"/>
            <a:ext cx="9997747" cy="4976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chemeClr val="tx1"/>
                </a:solidFill>
              </a:rPr>
              <a:t>NUMEROUS</a:t>
            </a:r>
            <a:r>
              <a:rPr lang="en-US" dirty="0">
                <a:solidFill>
                  <a:schemeClr val="tx1"/>
                </a:solidFill>
              </a:rPr>
              <a:t>, other proprietary and open-source options (ever evolving…)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005796" y="78641"/>
            <a:ext cx="8229600" cy="4529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"/>
                <a:cs typeface="Times New Roman" panose="02020603050405020304" pitchFamily="18" charset="0"/>
              </a:rPr>
              <a:t>Robotics – K-NASA (what’s out there…?)</a:t>
            </a:r>
            <a:endParaRPr lang="en-US" b="1" i="1" dirty="0"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200420" y="3059675"/>
            <a:ext cx="2225774" cy="624336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Lego League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(Grades K-5)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0012" y="4114800"/>
            <a:ext cx="190500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Note:  The rental car theory…</a:t>
            </a:r>
          </a:p>
        </p:txBody>
      </p:sp>
    </p:spTree>
    <p:extLst>
      <p:ext uri="{BB962C8B-B14F-4D97-AF65-F5344CB8AC3E}">
        <p14:creationId xmlns:p14="http://schemas.microsoft.com/office/powerpoint/2010/main" val="313829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78265" y="5957265"/>
            <a:ext cx="96012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02065" y="5949847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Elementary (K-5)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5613" y="632640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b="1" i="1" dirty="0">
                <a:solidFill>
                  <a:srgbClr val="00B0F0"/>
                </a:solidFill>
                <a:latin typeface="Calibri" panose="020F0502020204030204"/>
              </a:rPr>
              <a:t>Age/Grade Level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45736" y="5964684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MS (6-8)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75169" y="5964684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HS (9-12)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96394" y="5957172"/>
            <a:ext cx="268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College/Industry/Pers. Int.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503612" y="1371600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246812" y="1378925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633457" y="1365018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141412" y="457200"/>
            <a:ext cx="1676400" cy="559812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Lego </a:t>
            </a:r>
            <a:r>
              <a:rPr lang="en-US" sz="1600" dirty="0" err="1">
                <a:solidFill>
                  <a:schemeClr val="tx1"/>
                </a:solidFill>
              </a:rPr>
              <a:t>Mindstorm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(Grades K-5)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557998" y="1776621"/>
            <a:ext cx="5101736" cy="570629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VEX VRC (v5)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(MS and HS – Grades 6-12)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999412" y="4500269"/>
            <a:ext cx="3276600" cy="805847"/>
          </a:xfrm>
          <a:prstGeom prst="roundRect">
            <a:avLst/>
          </a:prstGeom>
          <a:solidFill>
            <a:srgbClr val="92D050">
              <a:alpha val="3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Battlebots</a:t>
            </a:r>
            <a:r>
              <a:rPr lang="en-US" dirty="0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, X-Prize, </a:t>
            </a:r>
            <a:r>
              <a:rPr lang="en-US" dirty="0" err="1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Robonation</a:t>
            </a:r>
            <a:r>
              <a:rPr lang="en-US" dirty="0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, </a:t>
            </a:r>
            <a:r>
              <a:rPr lang="en-US" dirty="0" err="1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Eng</a:t>
            </a:r>
            <a:r>
              <a:rPr lang="en-US" dirty="0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 Schools, etc.</a:t>
            </a:r>
          </a:p>
          <a:p>
            <a:pPr algn="ctr"/>
            <a:r>
              <a:rPr lang="en-US" dirty="0">
                <a:solidFill>
                  <a:schemeClr val="tx1">
                    <a:alpha val="24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6000"/>
                    </a:srgbClr>
                  </a:outerShdw>
                </a:effectLst>
              </a:rPr>
              <a:t>(HS/Post-Sec)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005796" y="78641"/>
            <a:ext cx="8229600" cy="4529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"/>
                <a:cs typeface="Times New Roman" panose="02020603050405020304" pitchFamily="18" charset="0"/>
              </a:rPr>
              <a:t>Robotics – Our Version…</a:t>
            </a:r>
            <a:endParaRPr lang="en-US" b="1" i="1" dirty="0"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200420" y="3059675"/>
            <a:ext cx="2225774" cy="624336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Lego League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(Grades K-5)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8929" y="2758853"/>
            <a:ext cx="2057400" cy="888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Aligns with PLTW Software/Hardware</a:t>
            </a:r>
          </a:p>
          <a:p>
            <a:pPr algn="ctr"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21" idx="1"/>
          </p:cNvCxnSpPr>
          <p:nvPr/>
        </p:nvCxnSpPr>
        <p:spPr>
          <a:xfrm flipH="1" flipV="1">
            <a:off x="5914534" y="2359787"/>
            <a:ext cx="534395" cy="843419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97231" y="4070591"/>
            <a:ext cx="2057400" cy="833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Exists because of personnel preference</a:t>
            </a:r>
          </a:p>
          <a:p>
            <a:pPr algn="ctr"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3046413" y="3715475"/>
            <a:ext cx="550818" cy="771769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355242" y="3186211"/>
            <a:ext cx="2057400" cy="687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we want to go in the next 2 years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 flipH="1">
            <a:off x="9828212" y="3874092"/>
            <a:ext cx="555730" cy="613152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08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78265" y="5957265"/>
            <a:ext cx="96012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02065" y="5949847"/>
            <a:ext cx="225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Less Collaborative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96394" y="5957172"/>
            <a:ext cx="268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More Collaborative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503612" y="1371600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246812" y="1378925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633457" y="1365018"/>
            <a:ext cx="0" cy="45782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36812" y="4391333"/>
            <a:ext cx="2897623" cy="7529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Grade Level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(Multiple Classrooms/Same Grade Levels – One Building)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84456" y="5190921"/>
            <a:ext cx="2590800" cy="55981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In-Classroom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(One Class/ One Teacher)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005796" y="78641"/>
            <a:ext cx="8229600" cy="4529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"/>
                <a:cs typeface="Times New Roman" panose="02020603050405020304" pitchFamily="18" charset="0"/>
              </a:rPr>
              <a:t>Types of Robotics Organization Structures</a:t>
            </a:r>
            <a:endParaRPr lang="en-US" b="1" i="1" dirty="0"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98812" y="3668048"/>
            <a:ext cx="3354824" cy="6489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Grade Level – Multiple Buildings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(Multiple Classrooms / Grades /Buildings)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943784" y="1075809"/>
            <a:ext cx="1" cy="471748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-120702" y="5006255"/>
            <a:ext cx="14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Less Aligned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20701" y="1632462"/>
            <a:ext cx="14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More Aligned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38723" y="2969445"/>
            <a:ext cx="3354824" cy="6489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Grade Level</a:t>
            </a:r>
            <a:r>
              <a:rPr lang="en-US" u="sng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– Multiple Buildings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(Multiple Classrooms / Grades /Buildings)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256212" y="2252449"/>
            <a:ext cx="4114800" cy="6489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 Level Collaboration (K-12)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(Multiple Classrooms / Grades /</a:t>
            </a:r>
            <a:r>
              <a:rPr lang="en-US" sz="1400" dirty="0" err="1">
                <a:solidFill>
                  <a:schemeClr val="tx1"/>
                </a:solidFill>
              </a:rPr>
              <a:t>Bldgs</a:t>
            </a:r>
            <a:r>
              <a:rPr lang="en-US" sz="1400" dirty="0">
                <a:solidFill>
                  <a:schemeClr val="tx1"/>
                </a:solidFill>
              </a:rPr>
              <a:t> / Coordinator)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65705" y="1333161"/>
            <a:ext cx="4114800" cy="776914"/>
          </a:xfrm>
          <a:prstGeom prst="roundRect">
            <a:avLst/>
          </a:prstGeom>
          <a:solidFill>
            <a:srgbClr val="92D050"/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Regional, Inter-District Level Collaboration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(Grades/</a:t>
            </a:r>
            <a:r>
              <a:rPr lang="en-US" sz="1400" dirty="0" err="1">
                <a:solidFill>
                  <a:schemeClr val="tx1"/>
                </a:solidFill>
              </a:rPr>
              <a:t>Bldgs</a:t>
            </a:r>
            <a:r>
              <a:rPr lang="en-US" sz="1400" dirty="0">
                <a:solidFill>
                  <a:schemeClr val="tx1"/>
                </a:solidFill>
              </a:rPr>
              <a:t>/District Coordinators)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0275" y="761880"/>
            <a:ext cx="205740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Pikes Peak Robotics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044008" y="1364183"/>
            <a:ext cx="691265" cy="357435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65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664" y="542823"/>
            <a:ext cx="8229600" cy="8075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A Case Study – Pikes Peak Robotics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2277604"/>
            <a:ext cx="5044440" cy="418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7" y="2277604"/>
            <a:ext cx="56847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9224</TotalTime>
  <Words>969</Words>
  <Application>Microsoft Office PowerPoint</Application>
  <PresentationFormat>Custom</PresentationFormat>
  <Paragraphs>202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</vt:lpstr>
      <vt:lpstr>Calibri Light</vt:lpstr>
      <vt:lpstr>Consolas</vt:lpstr>
      <vt:lpstr>Corbel</vt:lpstr>
      <vt:lpstr>Times New Roman</vt:lpstr>
      <vt:lpstr>Chalkboard 16x9</vt:lpstr>
      <vt:lpstr>Office Theme</vt:lpstr>
      <vt:lpstr>Regional, Scalable, Low-Cost Robotics Programs Pikes Peak Robotics AFCEA Luncheon</vt:lpstr>
      <vt:lpstr>A very brief introduction…</vt:lpstr>
      <vt:lpstr>A very brief introduction…</vt:lpstr>
      <vt:lpstr>Agenda</vt:lpstr>
      <vt:lpstr>Why robotics as a topic?</vt:lpstr>
      <vt:lpstr>PowerPoint Presentation</vt:lpstr>
      <vt:lpstr>PowerPoint Presentation</vt:lpstr>
      <vt:lpstr>PowerPoint Presentation</vt:lpstr>
      <vt:lpstr>A Case Study – Pikes Peak Robotics</vt:lpstr>
      <vt:lpstr>Pikes Peak Robotics – (this year…)</vt:lpstr>
      <vt:lpstr>PowerPoint Presentation</vt:lpstr>
      <vt:lpstr>PowerPoint Presentation</vt:lpstr>
      <vt:lpstr>PowerPoint Presentation</vt:lpstr>
      <vt:lpstr>What’s next…</vt:lpstr>
      <vt:lpstr>Our partners, our support group and our thanks!</vt:lpstr>
      <vt:lpstr>Call to Arms…</vt:lpstr>
      <vt:lpstr>Questions, Discussion &amp; Contact Information</vt:lpstr>
      <vt:lpstr>Questions, Discussion &amp;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Low-Cost Robotics Programs</dc:title>
  <dc:creator>Dr. Nathaniel Sobin</dc:creator>
  <cp:lastModifiedBy>Nathaniel Sobin</cp:lastModifiedBy>
  <cp:revision>143</cp:revision>
  <dcterms:created xsi:type="dcterms:W3CDTF">2021-07-14T19:59:19Z</dcterms:created>
  <dcterms:modified xsi:type="dcterms:W3CDTF">2022-05-18T16:33:33Z</dcterms:modified>
</cp:coreProperties>
</file>