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3" r:id="rId2"/>
    <p:sldId id="269" r:id="rId3"/>
    <p:sldId id="304" r:id="rId4"/>
    <p:sldId id="325" r:id="rId5"/>
    <p:sldId id="341" r:id="rId6"/>
    <p:sldId id="339" r:id="rId7"/>
    <p:sldId id="310" r:id="rId8"/>
    <p:sldId id="329" r:id="rId9"/>
    <p:sldId id="328" r:id="rId10"/>
    <p:sldId id="302" r:id="rId11"/>
    <p:sldId id="330" r:id="rId12"/>
    <p:sldId id="340" r:id="rId13"/>
    <p:sldId id="336" r:id="rId14"/>
    <p:sldId id="301" r:id="rId15"/>
    <p:sldId id="275" r:id="rId16"/>
    <p:sldId id="276" r:id="rId17"/>
    <p:sldId id="274" r:id="rId18"/>
    <p:sldId id="332" r:id="rId19"/>
    <p:sldId id="335" r:id="rId20"/>
    <p:sldId id="337" r:id="rId21"/>
    <p:sldId id="338" r:id="rId22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69"/>
    <a:srgbClr val="23408F"/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723"/>
  </p:normalViewPr>
  <p:slideViewPr>
    <p:cSldViewPr>
      <p:cViewPr varScale="1">
        <p:scale>
          <a:sx n="61" d="100"/>
          <a:sy n="61" d="100"/>
        </p:scale>
        <p:origin x="72" y="3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s, Jason W LT COL USAF DIA (US)" userId="e5b96bb8-8fa5-4b52-800b-52d2de6d05e6" providerId="ADAL" clId="{5AB2415B-D157-4EFC-AF96-A03EE8E9B8B1}"/>
    <pc:docChg chg="modSld">
      <pc:chgData name="Simmons, Jason W LT COL USAF DIA (US)" userId="e5b96bb8-8fa5-4b52-800b-52d2de6d05e6" providerId="ADAL" clId="{5AB2415B-D157-4EFC-AF96-A03EE8E9B8B1}" dt="2022-08-29T17:59:32.186" v="31" actId="20577"/>
      <pc:docMkLst>
        <pc:docMk/>
      </pc:docMkLst>
      <pc:sldChg chg="modSp mod">
        <pc:chgData name="Simmons, Jason W LT COL USAF DIA (US)" userId="e5b96bb8-8fa5-4b52-800b-52d2de6d05e6" providerId="ADAL" clId="{5AB2415B-D157-4EFC-AF96-A03EE8E9B8B1}" dt="2022-08-29T17:59:32.186" v="31" actId="20577"/>
        <pc:sldMkLst>
          <pc:docMk/>
          <pc:sldMk cId="2439198525" sldId="337"/>
        </pc:sldMkLst>
        <pc:spChg chg="mod">
          <ac:chgData name="Simmons, Jason W LT COL USAF DIA (US)" userId="e5b96bb8-8fa5-4b52-800b-52d2de6d05e6" providerId="ADAL" clId="{5AB2415B-D157-4EFC-AF96-A03EE8E9B8B1}" dt="2022-08-29T17:59:32.186" v="31" actId="20577"/>
          <ac:spMkLst>
            <pc:docMk/>
            <pc:sldMk cId="2439198525" sldId="337"/>
            <ac:spMk id="4" creationId="{F2E00370-57DA-42EA-9A92-A5BCA6693E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99192-3F82-4077-83AC-1E8A39A1E56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5E3F-B777-4A2B-9733-0593D1F8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Auditing / Investigate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7104-9149-7A49-982A-E6B2AA98BB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Also have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Articulation agreements with PPCC, ACC, PCC from their Associate Cyber degrees to UCCS Bachelors of Computer Science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ME: Master of Engineering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Colleges of Education and Nursing have cyber covered in their courses,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Comp. Sci, while not directly cyber – you can choose the cyber track (or other related tracks like AI/ML, game design, generic/all, SW </a:t>
            </a:r>
            <a:r>
              <a:rPr lang="en-US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eng.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E7104-9149-7A49-982A-E6B2AA98BB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00" y="2438401"/>
            <a:ext cx="98552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191000"/>
            <a:ext cx="67056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58070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8070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5807076"/>
            <a:ext cx="28448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351380"/>
            <a:ext cx="3442365" cy="354221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1" y="6283472"/>
            <a:ext cx="2946401" cy="42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28EF4D9-6FE6-4948-9CDD-2AC71CB2F1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569" y="990600"/>
            <a:ext cx="4122231" cy="22732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792EC-32CD-4020-B0A5-65DA4EB1EE74}"/>
              </a:ext>
            </a:extLst>
          </p:cNvPr>
          <p:cNvSpPr/>
          <p:nvPr/>
        </p:nvSpPr>
        <p:spPr>
          <a:xfrm>
            <a:off x="0" y="152400"/>
            <a:ext cx="12192000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2340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Welcome! </a:t>
            </a:r>
          </a:p>
          <a:p>
            <a:pPr algn="ctr"/>
            <a:endParaRPr lang="en-US" sz="400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000" b="0" cap="none" spc="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00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00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00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00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100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0" cap="none" spc="0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br>
              <a:rPr lang="en-US" sz="3200" b="0" cap="none" spc="0" dirty="0">
                <a:ln w="0"/>
                <a:solidFill>
                  <a:srgbClr val="2340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b="0" cap="none" spc="0" dirty="0">
                <a:ln w="0"/>
                <a:solidFill>
                  <a:srgbClr val="2340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 August 2022</a:t>
            </a:r>
          </a:p>
          <a:p>
            <a:pPr algn="ctr"/>
            <a:r>
              <a:rPr lang="en-US" sz="2800" b="1" u="sng" dirty="0">
                <a:ln w="0"/>
                <a:solidFill>
                  <a:srgbClr val="23408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AFCEA Guest Speaker &amp; Happy Hour Event</a:t>
            </a:r>
          </a:p>
          <a:p>
            <a:pPr algn="ctr"/>
            <a:endParaRPr lang="en-US" sz="600" u="sng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600" u="sng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600" u="sng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600" u="sng" dirty="0">
              <a:ln w="0"/>
              <a:solidFill>
                <a:srgbClr val="23408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Guest Speaker </a:t>
            </a:r>
            <a:r>
              <a:rPr lang="en-US" sz="2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Host: </a:t>
            </a:r>
          </a:p>
          <a:p>
            <a:pPr algn="ctr"/>
            <a:br>
              <a:rPr lang="en-US" sz="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Ms. Gretchen Bliss</a:t>
            </a:r>
            <a:br>
              <a:rPr lang="en-US" sz="3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UCCS Director of Cybersecurity Programs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8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D74AB0-37AA-42DE-8081-6CF92915B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14" y="1806404"/>
            <a:ext cx="4163304" cy="37484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00FF-62EE-46B9-8601-FEF47EB1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419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C18BD2-0631-41C9-BC9B-918724A6820E}"/>
              </a:ext>
            </a:extLst>
          </p:cNvPr>
          <p:cNvSpPr txBox="1">
            <a:spLocks/>
          </p:cNvSpPr>
          <p:nvPr/>
        </p:nvSpPr>
        <p:spPr>
          <a:xfrm>
            <a:off x="152400" y="427038"/>
            <a:ext cx="1089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UCCS POWER Cybersecurity Strategy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54906-7CB0-4557-AF01-1B9537340A3E}"/>
              </a:ext>
            </a:extLst>
          </p:cNvPr>
          <p:cNvSpPr txBox="1"/>
          <p:nvPr/>
        </p:nvSpPr>
        <p:spPr>
          <a:xfrm>
            <a:off x="1447800" y="2673459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Core Principles: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Diversity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Excellence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Multi/Cross-disciplinarity</a:t>
            </a:r>
          </a:p>
        </p:txBody>
      </p:sp>
    </p:spTree>
    <p:extLst>
      <p:ext uri="{BB962C8B-B14F-4D97-AF65-F5344CB8AC3E}">
        <p14:creationId xmlns:p14="http://schemas.microsoft.com/office/powerpoint/2010/main" val="191274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13773-F9D9-5B46-AB8C-994943D51CF2}"/>
              </a:ext>
            </a:extLst>
          </p:cNvPr>
          <p:cNvSpPr txBox="1"/>
          <p:nvPr/>
        </p:nvSpPr>
        <p:spPr>
          <a:xfrm>
            <a:off x="257174" y="1828800"/>
            <a:ext cx="85820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Redesignating CAE-CD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Exploring CAE-R and 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CAE Northwest Hub 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CAE Faculty Development 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CAE Competency Exercise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CAE Competitions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of Practice CAE- CD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GenCyber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5 middle school camps across Colorado 2021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/>
              <a:t>2 teacher camps and 3 student camps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6" name="Picture 2" descr="A Hub for National Centers of Academic Excellence | CAE in Cybersecurity  Community">
            <a:extLst>
              <a:ext uri="{FF2B5EF4-FFF2-40B4-BE49-F238E27FC236}">
                <a16:creationId xmlns:a16="http://schemas.microsoft.com/office/drawing/2014/main" id="{3FCEFA35-66B8-4E1E-BD18-17403B49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381000"/>
            <a:ext cx="420109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FA6CCB6-24B4-4AB0-B0E9-8A68A72E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2590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A65412-2A35-4663-B5F9-E372DB4BEE5C}"/>
              </a:ext>
            </a:extLst>
          </p:cNvPr>
          <p:cNvSpPr txBox="1">
            <a:spLocks/>
          </p:cNvSpPr>
          <p:nvPr/>
        </p:nvSpPr>
        <p:spPr>
          <a:xfrm>
            <a:off x="152400" y="4270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UCCS – Center of Academic Excellence in Cybersecurity</a:t>
            </a:r>
          </a:p>
        </p:txBody>
      </p:sp>
    </p:spTree>
    <p:extLst>
      <p:ext uri="{BB962C8B-B14F-4D97-AF65-F5344CB8AC3E}">
        <p14:creationId xmlns:p14="http://schemas.microsoft.com/office/powerpoint/2010/main" val="83253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00FF-62EE-46B9-8601-FEF47EB1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419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C18BD2-0631-41C9-BC9B-918724A6820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089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UCCS Cybersecurity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54906-7CB0-4557-AF01-1B9537340A3E}"/>
              </a:ext>
            </a:extLst>
          </p:cNvPr>
          <p:cNvSpPr txBox="1"/>
          <p:nvPr/>
        </p:nvSpPr>
        <p:spPr>
          <a:xfrm>
            <a:off x="190180" y="1066800"/>
            <a:ext cx="78870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UCCS WiCyS Student Chapter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K-12 outreach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WiCyS Fireside Chat Series w/ Tanium – 3 CU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WiCyS Industry Affiliate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Based in Denver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WiCyS International Annual Conference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2020-2021 Gaylord Rockies Resort Denver CO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UCCS lead of local support team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2023 returning to Gaylord Rockies Resort Denver CO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UCCS academic sponsor – 2021, 2022, and 2023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770F43-D400-D06F-0383-3F382DCEAA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00" y="201582"/>
            <a:ext cx="1752600" cy="819180"/>
          </a:xfrm>
          <a:prstGeom prst="rect">
            <a:avLst/>
          </a:prstGeom>
        </p:spPr>
      </p:pic>
      <p:pic>
        <p:nvPicPr>
          <p:cNvPr id="7" name="Picture 6" descr="Diagram, logo, company name&#10;&#10;Description automatically generated">
            <a:extLst>
              <a:ext uri="{FF2B5EF4-FFF2-40B4-BE49-F238E27FC236}">
                <a16:creationId xmlns:a16="http://schemas.microsoft.com/office/drawing/2014/main" id="{5F1AD3D3-0EFB-C1CE-EAA4-B59B3FD644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980059"/>
            <a:ext cx="4038600" cy="31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13773-F9D9-5B46-AB8C-994943D51CF2}"/>
              </a:ext>
            </a:extLst>
          </p:cNvPr>
          <p:cNvSpPr txBox="1"/>
          <p:nvPr/>
        </p:nvSpPr>
        <p:spPr>
          <a:xfrm>
            <a:off x="228600" y="49329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Mountain West Cybersecurity Consortium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8 state region – CO, NM, AZ, UT, WY, ID, MT, and NV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Over 27 organizations and 100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Vision- To foster the Mountain West as a preeminent region for cybersecurity by influencing the efforts of the area's higher-education institution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Mission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Foster collaboration between the Mountain West higher-education institutions in Research, Workforce Development, and Education.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Partner with both public and private organizations to understand and address their needs for cybersecurity.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Facilitate outreach to the K-12 schools in the region.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Educate the cybersecurity workforce of tomorrow.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Diversify the cybersecurity workforce in order to address the broad range of needs in the field.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23711-F882-FCDA-4E0F-2D54C15031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28600"/>
            <a:ext cx="3276600" cy="26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18BD2-0631-41C9-BC9B-918724A6820E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Colorado State Cybersecurity Funds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54906-7CB0-4557-AF01-1B9537340A3E}"/>
              </a:ext>
            </a:extLst>
          </p:cNvPr>
          <p:cNvSpPr txBox="1"/>
          <p:nvPr/>
        </p:nvSpPr>
        <p:spPr>
          <a:xfrm>
            <a:off x="228600" y="10668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21 Projects across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EAS - Student Empowerment in 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EAS - Team Collaboration in Cybersecurity: The Development of a Skill Building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SPA - Understanding the Social &amp; Behavioral Role in Cybercrime &amp; 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CoE</a:t>
            </a:r>
            <a:r>
              <a:rPr lang="en-US" sz="2000" dirty="0">
                <a:solidFill>
                  <a:srgbClr val="FF0000"/>
                </a:solidFill>
              </a:rPr>
              <a:t> - Campus Connections: Cultivating Social and Emotional Wellness in At-Promise Youth through Digital 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LAS - Enhancing Digital Leadership for Student Affairs and Higher Education Professionals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LAS - Developing Language and Cultural Literacy Skills to Address Strategic Diversity Needs in Cybersecurity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Marketing - National Cybersecurity campaign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STEM educational outreach - Cybersecurity Middle School Camps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STEM Educational research - Cyber Girls - Middle School 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Library - O'Reilly for Higher Education Subscription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CEA954-090E-471D-99A6-C939C85EC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427038"/>
            <a:ext cx="2672697" cy="33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6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hree-pillar approach to cyber security: Data and information protection">
            <a:extLst>
              <a:ext uri="{FF2B5EF4-FFF2-40B4-BE49-F238E27FC236}">
                <a16:creationId xmlns:a16="http://schemas.microsoft.com/office/drawing/2014/main" id="{97329C93-6EA3-AC4C-BFCD-DF048FF1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843CA-3562-DC44-B0CF-4CA620184A1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6" t="13571" r="18913" b="1448"/>
          <a:stretch/>
        </p:blipFill>
        <p:spPr bwMode="auto">
          <a:xfrm>
            <a:off x="4724400" y="132207"/>
            <a:ext cx="6858000" cy="596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E1E2F0-FA56-4D54-B49D-5B5A2339A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638" y="1426465"/>
            <a:ext cx="3810595" cy="4498087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Wants to do good in the world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Strong moral compass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Problem solver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Constant learner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Adaptable to change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Confident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Creative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Fast learner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Critical thinker</a:t>
            </a:r>
          </a:p>
          <a:p>
            <a:pPr algn="ctr">
              <a:spcBef>
                <a:spcPts val="1400"/>
              </a:spcBef>
            </a:pPr>
            <a:r>
              <a:rPr lang="en-US" sz="2000" dirty="0">
                <a:latin typeface="+mn-lt"/>
              </a:rPr>
              <a:t>Team oriented</a:t>
            </a:r>
          </a:p>
          <a:p>
            <a:pPr>
              <a:spcBef>
                <a:spcPts val="1400"/>
              </a:spcBef>
            </a:pPr>
            <a:endParaRPr lang="en-US" sz="2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E7C73-D161-6242-9DC8-6D95E4F3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2207"/>
            <a:ext cx="3810595" cy="11620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 dirty="0"/>
              <a:t>Who Makes a Good Cyber Student?</a:t>
            </a:r>
          </a:p>
        </p:txBody>
      </p:sp>
    </p:spTree>
    <p:extLst>
      <p:ext uri="{BB962C8B-B14F-4D97-AF65-F5344CB8AC3E}">
        <p14:creationId xmlns:p14="http://schemas.microsoft.com/office/powerpoint/2010/main" val="288279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7C73-D161-6242-9DC8-6D95E4F3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540" y="266227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Many Diverse Pathways to Cybersecurity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0C78B5-557E-393B-2152-7D096D8810B4}"/>
              </a:ext>
            </a:extLst>
          </p:cNvPr>
          <p:cNvGrpSpPr/>
          <p:nvPr/>
        </p:nvGrpSpPr>
        <p:grpSpPr>
          <a:xfrm>
            <a:off x="2564510" y="874335"/>
            <a:ext cx="7062979" cy="5109330"/>
            <a:chOff x="2801873" y="990601"/>
            <a:chExt cx="7062979" cy="5109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9B5642-84BA-9648-9EBB-1B9492CDE925}"/>
                </a:ext>
              </a:extLst>
            </p:cNvPr>
            <p:cNvSpPr/>
            <p:nvPr/>
          </p:nvSpPr>
          <p:spPr>
            <a:xfrm>
              <a:off x="2817113" y="4183825"/>
              <a:ext cx="7045451" cy="997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/>
                <a:t>Tech Skills or Interests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E61867-F654-4A41-8AFB-6F2F0465E9AB}"/>
                </a:ext>
              </a:extLst>
            </p:cNvPr>
            <p:cNvSpPr/>
            <p:nvPr/>
          </p:nvSpPr>
          <p:spPr>
            <a:xfrm>
              <a:off x="2817113" y="2535991"/>
              <a:ext cx="7045451" cy="15788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/>
                <a:t>Inclination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DDF221-9661-454E-B7BB-72435812655D}"/>
                </a:ext>
              </a:extLst>
            </p:cNvPr>
            <p:cNvSpPr/>
            <p:nvPr/>
          </p:nvSpPr>
          <p:spPr>
            <a:xfrm>
              <a:off x="2819400" y="990601"/>
              <a:ext cx="7045452" cy="14905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/>
                <a:t>Program of Study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0439B78-08D4-9440-BC02-FAA586036BFF}"/>
                </a:ext>
              </a:extLst>
            </p:cNvPr>
            <p:cNvSpPr/>
            <p:nvPr/>
          </p:nvSpPr>
          <p:spPr>
            <a:xfrm>
              <a:off x="7351776" y="1353081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Finance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22AA141-F5C4-D149-B63D-FF2F0C215C4E}"/>
                </a:ext>
              </a:extLst>
            </p:cNvPr>
            <p:cNvSpPr/>
            <p:nvPr/>
          </p:nvSpPr>
          <p:spPr>
            <a:xfrm>
              <a:off x="2935224" y="1353081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Business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3FD0E6-6CE3-F041-84F0-9D3C8FF5D5C8}"/>
                </a:ext>
              </a:extLst>
            </p:cNvPr>
            <p:cNvSpPr/>
            <p:nvPr/>
          </p:nvSpPr>
          <p:spPr>
            <a:xfrm>
              <a:off x="4038600" y="1353081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EAS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B0AD1C1-3B99-BC43-B95D-C1AD2EDA9AFE}"/>
                </a:ext>
              </a:extLst>
            </p:cNvPr>
            <p:cNvSpPr/>
            <p:nvPr/>
          </p:nvSpPr>
          <p:spPr>
            <a:xfrm>
              <a:off x="5178553" y="1847143"/>
              <a:ext cx="1347217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Media &amp; Comms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DD295F3-D2CC-EE4E-A768-4876F07D60CD}"/>
                </a:ext>
              </a:extLst>
            </p:cNvPr>
            <p:cNvSpPr/>
            <p:nvPr/>
          </p:nvSpPr>
          <p:spPr>
            <a:xfrm>
              <a:off x="6245352" y="1353081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Liberal Arts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7C94731-6590-F042-8CCC-978FE0E71CB7}"/>
                </a:ext>
              </a:extLst>
            </p:cNvPr>
            <p:cNvSpPr/>
            <p:nvPr/>
          </p:nvSpPr>
          <p:spPr>
            <a:xfrm>
              <a:off x="7647431" y="1847143"/>
              <a:ext cx="1597153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Health Sciences, Healthcare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E676909-BAD2-C64D-9BF6-085B49A1DF29}"/>
                </a:ext>
              </a:extLst>
            </p:cNvPr>
            <p:cNvSpPr/>
            <p:nvPr/>
          </p:nvSpPr>
          <p:spPr>
            <a:xfrm>
              <a:off x="6528817" y="1847143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Public Affairs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9C2D175-EAD4-C348-8F23-1A341338ACFB}"/>
                </a:ext>
              </a:extLst>
            </p:cNvPr>
            <p:cNvSpPr/>
            <p:nvPr/>
          </p:nvSpPr>
          <p:spPr>
            <a:xfrm>
              <a:off x="3829813" y="1847143"/>
              <a:ext cx="1347217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Law, Criminal Justice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6136925-64BD-F14D-A388-150589DA8CF8}"/>
                </a:ext>
              </a:extLst>
            </p:cNvPr>
            <p:cNvSpPr/>
            <p:nvPr/>
          </p:nvSpPr>
          <p:spPr>
            <a:xfrm>
              <a:off x="5145024" y="1353081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Education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C52392A-C84B-E841-B547-B86EC7B63512}"/>
                </a:ext>
              </a:extLst>
            </p:cNvPr>
            <p:cNvSpPr/>
            <p:nvPr/>
          </p:nvSpPr>
          <p:spPr>
            <a:xfrm>
              <a:off x="8458200" y="1353081"/>
              <a:ext cx="114909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Military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CF1F0C7-143F-ED40-9234-6A614B2F808F}"/>
                </a:ext>
              </a:extLst>
            </p:cNvPr>
            <p:cNvSpPr/>
            <p:nvPr/>
          </p:nvSpPr>
          <p:spPr>
            <a:xfrm>
              <a:off x="8650224" y="2905640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Protect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E7CC9D7-8F69-574D-9F77-A4BE6A83D152}"/>
                </a:ext>
              </a:extLst>
            </p:cNvPr>
            <p:cNvSpPr/>
            <p:nvPr/>
          </p:nvSpPr>
          <p:spPr>
            <a:xfrm>
              <a:off x="4233672" y="2905640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Build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7C5A24E-05A2-F145-A830-666415F7F4E1}"/>
                </a:ext>
              </a:extLst>
            </p:cNvPr>
            <p:cNvSpPr/>
            <p:nvPr/>
          </p:nvSpPr>
          <p:spPr>
            <a:xfrm>
              <a:off x="5337048" y="2905640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Secure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9FE4E0D-E4DE-F442-8491-8A2A541637EA}"/>
                </a:ext>
              </a:extLst>
            </p:cNvPr>
            <p:cNvSpPr/>
            <p:nvPr/>
          </p:nvSpPr>
          <p:spPr>
            <a:xfrm>
              <a:off x="5514212" y="3430110"/>
              <a:ext cx="1347217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Test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18783A2-0E12-B84F-85BF-5F80D50E6C9F}"/>
                </a:ext>
              </a:extLst>
            </p:cNvPr>
            <p:cNvSpPr/>
            <p:nvPr/>
          </p:nvSpPr>
          <p:spPr>
            <a:xfrm>
              <a:off x="7543800" y="2905640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Defend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D9BFABD-8CDD-4044-ACF9-439843E69BFE}"/>
                </a:ext>
              </a:extLst>
            </p:cNvPr>
            <p:cNvSpPr/>
            <p:nvPr/>
          </p:nvSpPr>
          <p:spPr>
            <a:xfrm>
              <a:off x="8174353" y="3430110"/>
              <a:ext cx="1303023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Document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00594F1-8BC5-EC43-B86E-CF9467D6F5E9}"/>
                </a:ext>
              </a:extLst>
            </p:cNvPr>
            <p:cNvSpPr/>
            <p:nvPr/>
          </p:nvSpPr>
          <p:spPr>
            <a:xfrm>
              <a:off x="6864476" y="3430110"/>
              <a:ext cx="1298198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Refine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978494B-DEBF-4F4E-BFF5-A4CB00B94096}"/>
                </a:ext>
              </a:extLst>
            </p:cNvPr>
            <p:cNvSpPr/>
            <p:nvPr/>
          </p:nvSpPr>
          <p:spPr>
            <a:xfrm>
              <a:off x="4165472" y="3430110"/>
              <a:ext cx="1347217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Diagnose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3DCBA56-7D9F-2649-954B-A39101CA83C8}"/>
                </a:ext>
              </a:extLst>
            </p:cNvPr>
            <p:cNvSpPr/>
            <p:nvPr/>
          </p:nvSpPr>
          <p:spPr>
            <a:xfrm>
              <a:off x="6443472" y="2905640"/>
              <a:ext cx="110337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Operate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F13B3B82-FB25-ED48-9BE6-F4206D0EC886}"/>
                </a:ext>
              </a:extLst>
            </p:cNvPr>
            <p:cNvSpPr/>
            <p:nvPr/>
          </p:nvSpPr>
          <p:spPr>
            <a:xfrm>
              <a:off x="2935224" y="3430110"/>
              <a:ext cx="1224408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Analyze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7C92444B-D239-0348-BC2E-070BA76ED55B}"/>
                </a:ext>
              </a:extLst>
            </p:cNvPr>
            <p:cNvSpPr/>
            <p:nvPr/>
          </p:nvSpPr>
          <p:spPr>
            <a:xfrm>
              <a:off x="3121158" y="4568952"/>
              <a:ext cx="129844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IT/Tech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D66D738-FB1F-774D-81BD-F6695BA6C085}"/>
                </a:ext>
              </a:extLst>
            </p:cNvPr>
            <p:cNvSpPr/>
            <p:nvPr/>
          </p:nvSpPr>
          <p:spPr>
            <a:xfrm>
              <a:off x="7007356" y="4568952"/>
              <a:ext cx="1298447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Networking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78700B9-A51D-D642-B293-FAF9A210D354}"/>
                </a:ext>
              </a:extLst>
            </p:cNvPr>
            <p:cNvSpPr/>
            <p:nvPr/>
          </p:nvSpPr>
          <p:spPr>
            <a:xfrm>
              <a:off x="4415034" y="4568952"/>
              <a:ext cx="129844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Software Development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100FFEA-FBE4-5A48-9B19-1F07B72093CD}"/>
                </a:ext>
              </a:extLst>
            </p:cNvPr>
            <p:cNvSpPr/>
            <p:nvPr/>
          </p:nvSpPr>
          <p:spPr>
            <a:xfrm>
              <a:off x="5713480" y="4568952"/>
              <a:ext cx="129844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Databases, Data Analytics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4F6978-B980-B648-8146-A4487AE9C293}"/>
                </a:ext>
              </a:extLst>
            </p:cNvPr>
            <p:cNvSpPr/>
            <p:nvPr/>
          </p:nvSpPr>
          <p:spPr>
            <a:xfrm>
              <a:off x="2801873" y="5257800"/>
              <a:ext cx="7060691" cy="8421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/>
                <a:t>Cybersecurity</a:t>
              </a:r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9A6F11CF-5965-3A4B-9E3A-D052B70CE2D7}"/>
                </a:ext>
              </a:extLst>
            </p:cNvPr>
            <p:cNvSpPr/>
            <p:nvPr/>
          </p:nvSpPr>
          <p:spPr>
            <a:xfrm rot="10800000">
              <a:off x="3829812" y="2409202"/>
              <a:ext cx="5414770" cy="412800"/>
            </a:xfrm>
            <a:prstGeom prst="triangle">
              <a:avLst>
                <a:gd name="adj" fmla="val 5149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152E88FE-9517-3F45-8B38-F6DB17C5CC4F}"/>
                </a:ext>
              </a:extLst>
            </p:cNvPr>
            <p:cNvSpPr/>
            <p:nvPr/>
          </p:nvSpPr>
          <p:spPr>
            <a:xfrm rot="10800000">
              <a:off x="3829812" y="4011196"/>
              <a:ext cx="5311904" cy="437246"/>
            </a:xfrm>
            <a:prstGeom prst="triangle">
              <a:avLst>
                <a:gd name="adj" fmla="val 5149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926079CD-1695-CA44-8A82-634042E80842}"/>
                </a:ext>
              </a:extLst>
            </p:cNvPr>
            <p:cNvSpPr/>
            <p:nvPr/>
          </p:nvSpPr>
          <p:spPr>
            <a:xfrm rot="10800000">
              <a:off x="4009263" y="5089760"/>
              <a:ext cx="4953001" cy="402763"/>
            </a:xfrm>
            <a:prstGeom prst="triangle">
              <a:avLst>
                <a:gd name="adj" fmla="val 5149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16AF3E44-5EBD-3F44-ABCC-29583220D52A}"/>
                </a:ext>
              </a:extLst>
            </p:cNvPr>
            <p:cNvSpPr/>
            <p:nvPr/>
          </p:nvSpPr>
          <p:spPr>
            <a:xfrm>
              <a:off x="3081528" y="2905640"/>
              <a:ext cx="1149096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/>
                  </a:solidFill>
                </a:rPr>
                <a:t>Create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70D93BE-6CAC-3A44-A80A-ED8D53BA26FA}"/>
                </a:ext>
              </a:extLst>
            </p:cNvPr>
            <p:cNvSpPr/>
            <p:nvPr/>
          </p:nvSpPr>
          <p:spPr>
            <a:xfrm>
              <a:off x="8313040" y="4565903"/>
              <a:ext cx="1298447" cy="4602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Tech-adjacent 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28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7C73-D161-6242-9DC8-6D95E4F3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800"/>
              <a:t>How: Cybersecurity Degrees/Pathways at UCCS</a:t>
            </a:r>
            <a:br>
              <a:rPr lang="en-US" sz="2800"/>
            </a:br>
            <a:r>
              <a:rPr lang="en-US" sz="2000" i="1"/>
              <a:t>Colleges of </a:t>
            </a:r>
            <a:r>
              <a:rPr lang="en-US" sz="2000" i="1">
                <a:solidFill>
                  <a:schemeClr val="accent1"/>
                </a:solidFill>
              </a:rPr>
              <a:t>EAS</a:t>
            </a:r>
            <a:r>
              <a:rPr lang="en-US" sz="2000" i="1"/>
              <a:t>, </a:t>
            </a:r>
            <a:r>
              <a:rPr lang="en-US" sz="2000" i="1">
                <a:solidFill>
                  <a:schemeClr val="accent3"/>
                </a:solidFill>
              </a:rPr>
              <a:t>Business</a:t>
            </a:r>
            <a:r>
              <a:rPr lang="en-US" sz="2000" i="1"/>
              <a:t>, </a:t>
            </a:r>
            <a:r>
              <a:rPr lang="en-US" sz="2000" i="1">
                <a:solidFill>
                  <a:schemeClr val="accent6">
                    <a:lumMod val="75000"/>
                  </a:schemeClr>
                </a:solidFill>
              </a:rPr>
              <a:t>Public Affairs, </a:t>
            </a:r>
            <a:r>
              <a:rPr lang="en-US" sz="2000" i="1">
                <a:solidFill>
                  <a:schemeClr val="accent2"/>
                </a:solidFill>
              </a:rPr>
              <a:t>LAS</a:t>
            </a:r>
            <a:r>
              <a:rPr lang="en-US" sz="2000" i="1">
                <a:solidFill>
                  <a:srgbClr val="FFC000"/>
                </a:solidFill>
              </a:rPr>
              <a:t> </a:t>
            </a:r>
            <a:endParaRPr lang="en-US" sz="2800" i="1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A9DBF-D192-024A-B265-849A505E3724}"/>
              </a:ext>
            </a:extLst>
          </p:cNvPr>
          <p:cNvSpPr/>
          <p:nvPr/>
        </p:nvSpPr>
        <p:spPr>
          <a:xfrm>
            <a:off x="6084824" y="990600"/>
            <a:ext cx="40132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Executive DBA: Cybersecurity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AD60B8-3C55-3C42-96AE-D5D24BA1C8CF}"/>
              </a:ext>
            </a:extLst>
          </p:cNvPr>
          <p:cNvSpPr/>
          <p:nvPr/>
        </p:nvSpPr>
        <p:spPr>
          <a:xfrm>
            <a:off x="7620000" y="1898350"/>
            <a:ext cx="2478024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MBA: Cybersecurity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BF442-1065-7D4F-82B4-BFCBDBA5C6DF}"/>
              </a:ext>
            </a:extLst>
          </p:cNvPr>
          <p:cNvSpPr/>
          <p:nvPr/>
        </p:nvSpPr>
        <p:spPr>
          <a:xfrm>
            <a:off x="8156448" y="2812750"/>
            <a:ext cx="1941576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BS: Cybersecurity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EE930E-93B7-A245-AD80-F14419EAA3B9}"/>
              </a:ext>
            </a:extLst>
          </p:cNvPr>
          <p:cNvSpPr/>
          <p:nvPr/>
        </p:nvSpPr>
        <p:spPr>
          <a:xfrm>
            <a:off x="6149848" y="2812750"/>
            <a:ext cx="1941576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Bachelors of Innovation: Comp. Science 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1FA1-B65C-3A4E-9F9A-3374F574D753}"/>
              </a:ext>
            </a:extLst>
          </p:cNvPr>
          <p:cNvSpPr/>
          <p:nvPr/>
        </p:nvSpPr>
        <p:spPr>
          <a:xfrm>
            <a:off x="2173224" y="2812750"/>
            <a:ext cx="1941576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BS &amp; BA: Computer Science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44AAC-F232-0A47-9A02-76A50033C734}"/>
              </a:ext>
            </a:extLst>
          </p:cNvPr>
          <p:cNvSpPr/>
          <p:nvPr/>
        </p:nvSpPr>
        <p:spPr>
          <a:xfrm>
            <a:off x="8156448" y="3731452"/>
            <a:ext cx="1941576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Certificate: Cybersecurity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EB916E-A968-3149-95E3-24AAACECF723}"/>
              </a:ext>
            </a:extLst>
          </p:cNvPr>
          <p:cNvSpPr/>
          <p:nvPr/>
        </p:nvSpPr>
        <p:spPr>
          <a:xfrm>
            <a:off x="2173224" y="4641550"/>
            <a:ext cx="7924800" cy="47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Option Area: Cybercrime and Cybersecurity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9956C7-8BE9-D045-A0E7-89061892C7BA}"/>
              </a:ext>
            </a:extLst>
          </p:cNvPr>
          <p:cNvSpPr/>
          <p:nvPr/>
        </p:nvSpPr>
        <p:spPr>
          <a:xfrm>
            <a:off x="2173224" y="990600"/>
            <a:ext cx="385952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PhDs: Computer Science, Security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7DCFD7-F7F3-F245-B31D-110C2B18D964}"/>
              </a:ext>
            </a:extLst>
          </p:cNvPr>
          <p:cNvSpPr/>
          <p:nvPr/>
        </p:nvSpPr>
        <p:spPr>
          <a:xfrm>
            <a:off x="2173224" y="1898350"/>
            <a:ext cx="2627376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ME: Cybersecurity, Information Assurance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4D30A-563F-C64A-ABC3-38609668F0BD}"/>
              </a:ext>
            </a:extLst>
          </p:cNvPr>
          <p:cNvSpPr/>
          <p:nvPr/>
        </p:nvSpPr>
        <p:spPr>
          <a:xfrm>
            <a:off x="4179824" y="2812750"/>
            <a:ext cx="1905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BS: Computer Engineering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C3773D-F9F7-DA48-8CA2-63A856F5079B}"/>
              </a:ext>
            </a:extLst>
          </p:cNvPr>
          <p:cNvSpPr/>
          <p:nvPr/>
        </p:nvSpPr>
        <p:spPr>
          <a:xfrm>
            <a:off x="4848606" y="1898350"/>
            <a:ext cx="2723388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MS: Computer Science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C88288-80BC-5A40-92C0-7A0BAAC5BB77}"/>
              </a:ext>
            </a:extLst>
          </p:cNvPr>
          <p:cNvSpPr/>
          <p:nvPr/>
        </p:nvSpPr>
        <p:spPr>
          <a:xfrm>
            <a:off x="2173224" y="3727150"/>
            <a:ext cx="39116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UG Certificates: Applied Cybersecurity, Network Systems Security, Engineering Secure Software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DDD29A-FB95-9B46-A616-A537B36256B9}"/>
              </a:ext>
            </a:extLst>
          </p:cNvPr>
          <p:cNvSpPr/>
          <p:nvPr/>
        </p:nvSpPr>
        <p:spPr>
          <a:xfrm>
            <a:off x="2164259" y="5174950"/>
            <a:ext cx="7924800" cy="768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/>
              <a:t>Concentration: Cybersecurity Track, Tech Comms &amp; Info. Design Program</a:t>
            </a:r>
          </a:p>
          <a:p>
            <a:pPr lvl="0" algn="ctr"/>
            <a:r>
              <a:rPr lang="en-US" sz="1400" b="1"/>
              <a:t>Focus: Interdisciplinary Studies Cybersecurity Liberal Arts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B3B1DF-A3C9-144A-84B5-4AD2EA687DCF}"/>
              </a:ext>
            </a:extLst>
          </p:cNvPr>
          <p:cNvSpPr/>
          <p:nvPr/>
        </p:nvSpPr>
        <p:spPr>
          <a:xfrm>
            <a:off x="6149848" y="3733540"/>
            <a:ext cx="1941576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Grad Cert: National Security Intel, Homeland Security</a:t>
            </a:r>
          </a:p>
        </p:txBody>
      </p:sp>
    </p:spTree>
    <p:extLst>
      <p:ext uri="{BB962C8B-B14F-4D97-AF65-F5344CB8AC3E}">
        <p14:creationId xmlns:p14="http://schemas.microsoft.com/office/powerpoint/2010/main" val="207819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D74AB0-37AA-42DE-8081-6CF92915B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800" y="3406220"/>
            <a:ext cx="3020304" cy="271933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C18BD2-0631-41C9-BC9B-918724A6820E}"/>
              </a:ext>
            </a:extLst>
          </p:cNvPr>
          <p:cNvSpPr txBox="1">
            <a:spLocks/>
          </p:cNvSpPr>
          <p:nvPr/>
        </p:nvSpPr>
        <p:spPr>
          <a:xfrm>
            <a:off x="152400" y="427038"/>
            <a:ext cx="1089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Colorado Springs Cybersecurity Ecosystem Partners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9A092-113E-218F-97DF-B6C64D7EE04A}"/>
              </a:ext>
            </a:extLst>
          </p:cNvPr>
          <p:cNvSpPr txBox="1"/>
          <p:nvPr/>
        </p:nvSpPr>
        <p:spPr>
          <a:xfrm>
            <a:off x="609600" y="1554030"/>
            <a:ext cx="5486400" cy="41242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Colleges – PPCC, ACC, PCC – articulated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 System Cybersecurity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in Cybersecurity (WiCyS)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Student Chapter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Industry Affiliate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Mountain West Cybersecurity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Cybersecurity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ISAC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Catalyst Campus – CCTI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AFCEA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USAFA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Cyber Worx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Academic programs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1EDB7-60CE-0ED8-B4D1-4E10152E7781}"/>
              </a:ext>
            </a:extLst>
          </p:cNvPr>
          <p:cNvSpPr txBox="1"/>
          <p:nvPr/>
        </p:nvSpPr>
        <p:spPr>
          <a:xfrm>
            <a:off x="5867400" y="974846"/>
            <a:ext cx="5029200" cy="41242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NSIN - National Security Innovation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Renewable Energy Lab - NREL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Schriever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Business Development Council (SBDC)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Mandiant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Lockheed Martin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Tanium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Deloitte</a:t>
            </a:r>
          </a:p>
        </p:txBody>
      </p:sp>
    </p:spTree>
    <p:extLst>
      <p:ext uri="{BB962C8B-B14F-4D97-AF65-F5344CB8AC3E}">
        <p14:creationId xmlns:p14="http://schemas.microsoft.com/office/powerpoint/2010/main" val="411825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13773-F9D9-5B46-AB8C-994943D51CF2}"/>
              </a:ext>
            </a:extLst>
          </p:cNvPr>
          <p:cNvSpPr txBox="1"/>
          <p:nvPr/>
        </p:nvSpPr>
        <p:spPr>
          <a:xfrm>
            <a:off x="533400" y="457200"/>
            <a:ext cx="10439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Ecosystem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r>
              <a:rPr lang="en-US" sz="2400" b="1" dirty="0"/>
              <a:t>Community Events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Cyber First Fridays – Colorado Springs Chamber/Murray Security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Cool Science – UCCS partnership with NCC and PPCC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Cybersecurity Leader Roundtable – SBDC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Cybersecurity hygiene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Cybersecurity Summit – Colorado Springs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Annual ISSA Peak Cyber Conference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Annual AFCEA Cyberspace Symposium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Mountain West Cybersecurity Consortium - MWCC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Pikes Peak Business and Education Alliance – high school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Cybersecurity grant cooperation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UCCS/NCC/PPCC/ACC/PCC/CCTI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Student/Cadet Cybersecurity Competitions – RMCCDC/NCL/Cyber Force/Pikes Peak Cyber Challenge w Deloitte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 Career panels/internships/mentoring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6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00FF-62EE-46B9-8601-FEF47EB15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419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00370-57DA-42EA-9A92-A5BCA6693E3F}"/>
              </a:ext>
            </a:extLst>
          </p:cNvPr>
          <p:cNvSpPr txBox="1"/>
          <p:nvPr/>
        </p:nvSpPr>
        <p:spPr>
          <a:xfrm>
            <a:off x="609600" y="1371600"/>
            <a:ext cx="591020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Questions?</a:t>
            </a:r>
          </a:p>
          <a:p>
            <a:endParaRPr lang="en-US" sz="6600" b="1" dirty="0"/>
          </a:p>
          <a:p>
            <a:r>
              <a:rPr lang="en-US" sz="3000" b="1" u="sng" dirty="0"/>
              <a:t>Next Up</a:t>
            </a:r>
            <a:r>
              <a:rPr lang="en-US" sz="3000" b="1" dirty="0"/>
              <a:t>: </a:t>
            </a:r>
          </a:p>
          <a:p>
            <a:endParaRPr lang="en-US" sz="600" b="1" dirty="0"/>
          </a:p>
          <a:p>
            <a:r>
              <a:rPr lang="en-US" sz="3000" b="1" dirty="0"/>
              <a:t>Ms. Erin M. Miller </a:t>
            </a:r>
          </a:p>
          <a:p>
            <a:r>
              <a:rPr lang="en-US" sz="3000" b="1" dirty="0"/>
              <a:t>Executive Director, Space ISAC</a:t>
            </a:r>
          </a:p>
        </p:txBody>
      </p:sp>
      <p:pic>
        <p:nvPicPr>
          <p:cNvPr id="7" name="Picture 6" descr="A sign on a pole&#10;&#10;Description automatically generated">
            <a:extLst>
              <a:ext uri="{FF2B5EF4-FFF2-40B4-BE49-F238E27FC236}">
                <a16:creationId xmlns:a16="http://schemas.microsoft.com/office/drawing/2014/main" id="{1A047E94-6005-4537-9FC7-10FC8DFCF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00015" y="0"/>
            <a:ext cx="5091985" cy="61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9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4F77A069-952A-49D4-8F12-6AF557BAA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24000"/>
            <a:ext cx="754709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ign on a pole&#10;&#10;Description automatically generated">
            <a:extLst>
              <a:ext uri="{FF2B5EF4-FFF2-40B4-BE49-F238E27FC236}">
                <a16:creationId xmlns:a16="http://schemas.microsoft.com/office/drawing/2014/main" id="{94606397-48BB-00B4-94E3-308F424C96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00015" y="0"/>
            <a:ext cx="5091985" cy="616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gn on a pole&#10;&#10;Description automatically generated">
            <a:extLst>
              <a:ext uri="{FF2B5EF4-FFF2-40B4-BE49-F238E27FC236}">
                <a16:creationId xmlns:a16="http://schemas.microsoft.com/office/drawing/2014/main" id="{997A3CE4-5356-844A-AF39-3E377D1F0C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00015" y="0"/>
            <a:ext cx="5091985" cy="6162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713773-F9D9-5B46-AB8C-994943D51CF2}"/>
              </a:ext>
            </a:extLst>
          </p:cNvPr>
          <p:cNvSpPr txBox="1"/>
          <p:nvPr/>
        </p:nvSpPr>
        <p:spPr>
          <a:xfrm>
            <a:off x="228600" y="1219200"/>
            <a:ext cx="68714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Cybersecurity at UCCS</a:t>
            </a:r>
          </a:p>
          <a:p>
            <a:pPr algn="ctr"/>
            <a:r>
              <a:rPr lang="en-US" sz="2000" i="1" dirty="0"/>
              <a:t>         Multiple organizations with one mission</a:t>
            </a:r>
          </a:p>
          <a:p>
            <a:endParaRPr lang="en-US" sz="2000" i="1" dirty="0"/>
          </a:p>
          <a:p>
            <a:pPr algn="ctr"/>
            <a:r>
              <a:rPr lang="en-US" sz="2000" i="1" dirty="0"/>
              <a:t>Welcome </a:t>
            </a:r>
          </a:p>
          <a:p>
            <a:pPr algn="ctr"/>
            <a:r>
              <a:rPr lang="en-US" sz="2000" i="1"/>
              <a:t>AFCEA</a:t>
            </a:r>
            <a:endParaRPr lang="en-US" sz="2000" i="1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Gretchen Bliss</a:t>
            </a:r>
          </a:p>
          <a:p>
            <a:pPr algn="ctr"/>
            <a:r>
              <a:rPr lang="en-US" sz="2000" i="1" dirty="0"/>
              <a:t>UCCS Director of Cybersecurity Programs</a:t>
            </a:r>
          </a:p>
          <a:p>
            <a:endParaRPr lang="en-US" dirty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61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18BD2-0631-41C9-BC9B-918724A6820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089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UCCS Cybersecurity Timeline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46E1FEA2-FF82-B1FC-FE62-C441C5176A0B}"/>
              </a:ext>
            </a:extLst>
          </p:cNvPr>
          <p:cNvSpPr/>
          <p:nvPr/>
        </p:nvSpPr>
        <p:spPr>
          <a:xfrm>
            <a:off x="876300" y="3271477"/>
            <a:ext cx="10439400" cy="484632"/>
          </a:xfrm>
          <a:prstGeom prst="chevron">
            <a:avLst/>
          </a:prstGeom>
          <a:solidFill>
            <a:srgbClr val="CFB8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721C0E83-6F27-57A7-DAE4-3D06C84BF6E3}"/>
              </a:ext>
            </a:extLst>
          </p:cNvPr>
          <p:cNvSpPr/>
          <p:nvPr/>
        </p:nvSpPr>
        <p:spPr>
          <a:xfrm>
            <a:off x="304800" y="3271477"/>
            <a:ext cx="685800" cy="484632"/>
          </a:xfrm>
          <a:prstGeom prst="chevron">
            <a:avLst/>
          </a:prstGeom>
          <a:solidFill>
            <a:srgbClr val="CFB8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504722-20CE-345C-FC35-39052F1EDAC2}"/>
              </a:ext>
            </a:extLst>
          </p:cNvPr>
          <p:cNvSpPr txBox="1"/>
          <p:nvPr/>
        </p:nvSpPr>
        <p:spPr>
          <a:xfrm rot="2537544">
            <a:off x="55265" y="4726198"/>
            <a:ext cx="240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2008 - EAS Cybersecurity degrees (BS, ME, and PhD)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8A1C32-FD24-91D7-BCEA-8D876A81C919}"/>
              </a:ext>
            </a:extLst>
          </p:cNvPr>
          <p:cNvCxnSpPr>
            <a:cxnSpLocks/>
          </p:cNvCxnSpPr>
          <p:nvPr/>
        </p:nvCxnSpPr>
        <p:spPr>
          <a:xfrm flipV="1">
            <a:off x="647700" y="3505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C5EC15-F617-7B5C-DB8F-D967E1658706}"/>
              </a:ext>
            </a:extLst>
          </p:cNvPr>
          <p:cNvCxnSpPr>
            <a:cxnSpLocks/>
          </p:cNvCxnSpPr>
          <p:nvPr/>
        </p:nvCxnSpPr>
        <p:spPr>
          <a:xfrm flipV="1">
            <a:off x="1371600" y="2904193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10876A-CE47-8A7E-A282-6495C9C3A75B}"/>
              </a:ext>
            </a:extLst>
          </p:cNvPr>
          <p:cNvSpPr txBox="1"/>
          <p:nvPr/>
        </p:nvSpPr>
        <p:spPr>
          <a:xfrm rot="19269383">
            <a:off x="919864" y="1742280"/>
            <a:ext cx="239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1600" b="1" dirty="0"/>
              <a:t>2014 – NSA CAE Designation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48927A-19A8-0483-59D5-EA639AEC9B89}"/>
              </a:ext>
            </a:extLst>
          </p:cNvPr>
          <p:cNvCxnSpPr>
            <a:cxnSpLocks/>
          </p:cNvCxnSpPr>
          <p:nvPr/>
        </p:nvCxnSpPr>
        <p:spPr>
          <a:xfrm flipV="1">
            <a:off x="5627594" y="3509042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518289-2FAA-858C-E33C-2686DF3E75C1}"/>
              </a:ext>
            </a:extLst>
          </p:cNvPr>
          <p:cNvCxnSpPr>
            <a:cxnSpLocks/>
          </p:cNvCxnSpPr>
          <p:nvPr/>
        </p:nvCxnSpPr>
        <p:spPr>
          <a:xfrm flipV="1">
            <a:off x="3429000" y="3513793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584005-9656-E032-E5F4-68714D576983}"/>
              </a:ext>
            </a:extLst>
          </p:cNvPr>
          <p:cNvSpPr txBox="1"/>
          <p:nvPr/>
        </p:nvSpPr>
        <p:spPr>
          <a:xfrm rot="2537544">
            <a:off x="2820662" y="5015811"/>
            <a:ext cx="315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1600" b="1" dirty="0"/>
              <a:t>2016 – Began initial building renovation - habitability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0442A1-047F-D600-FE52-69CD7203335F}"/>
              </a:ext>
            </a:extLst>
          </p:cNvPr>
          <p:cNvCxnSpPr>
            <a:cxnSpLocks/>
          </p:cNvCxnSpPr>
          <p:nvPr/>
        </p:nvCxnSpPr>
        <p:spPr>
          <a:xfrm flipV="1">
            <a:off x="4465704" y="2850136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A16018D-7C91-D8F5-6CD0-DB1F0996BC75}"/>
              </a:ext>
            </a:extLst>
          </p:cNvPr>
          <p:cNvSpPr txBox="1"/>
          <p:nvPr/>
        </p:nvSpPr>
        <p:spPr>
          <a:xfrm rot="19269383">
            <a:off x="3966920" y="1536057"/>
            <a:ext cx="291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sz="1600" b="1" dirty="0"/>
              <a:t>2017 – National Cybersecurity Center - NCC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B4F79A-5184-E950-3BEC-F93A83A466A9}"/>
              </a:ext>
            </a:extLst>
          </p:cNvPr>
          <p:cNvSpPr txBox="1"/>
          <p:nvPr/>
        </p:nvSpPr>
        <p:spPr>
          <a:xfrm rot="2537544">
            <a:off x="5081130" y="4849177"/>
            <a:ext cx="269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2018 – State funding for programmatic buildout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7ED589-4ACE-2A3B-FA84-561729282CF1}"/>
              </a:ext>
            </a:extLst>
          </p:cNvPr>
          <p:cNvSpPr txBox="1"/>
          <p:nvPr/>
        </p:nvSpPr>
        <p:spPr>
          <a:xfrm rot="2537544">
            <a:off x="7388680" y="4727409"/>
            <a:ext cx="2309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2020 – </a:t>
            </a:r>
            <a:r>
              <a:rPr lang="en-US" sz="1600" b="1" dirty="0" err="1"/>
              <a:t>DoL</a:t>
            </a:r>
            <a:r>
              <a:rPr lang="en-US" sz="1600" b="1" dirty="0"/>
              <a:t> CCAP grant – Cybersecurity Apprenticeships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FC3B3D-235B-8FD3-3659-8D3A147D2BFD}"/>
              </a:ext>
            </a:extLst>
          </p:cNvPr>
          <p:cNvCxnSpPr>
            <a:cxnSpLocks/>
          </p:cNvCxnSpPr>
          <p:nvPr/>
        </p:nvCxnSpPr>
        <p:spPr>
          <a:xfrm flipV="1">
            <a:off x="10439400" y="3531082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25C404-9D2E-5854-0214-D453D07685E7}"/>
              </a:ext>
            </a:extLst>
          </p:cNvPr>
          <p:cNvCxnSpPr>
            <a:cxnSpLocks/>
          </p:cNvCxnSpPr>
          <p:nvPr/>
        </p:nvCxnSpPr>
        <p:spPr>
          <a:xfrm flipV="1">
            <a:off x="8001000" y="2895600"/>
            <a:ext cx="0" cy="12450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17A2A5-7A82-230E-20DE-C38CFDB1103E}"/>
              </a:ext>
            </a:extLst>
          </p:cNvPr>
          <p:cNvCxnSpPr>
            <a:cxnSpLocks/>
          </p:cNvCxnSpPr>
          <p:nvPr/>
        </p:nvCxnSpPr>
        <p:spPr>
          <a:xfrm flipV="1">
            <a:off x="9448800" y="2895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04C084-3349-7295-72A3-ACC1253CB033}"/>
              </a:ext>
            </a:extLst>
          </p:cNvPr>
          <p:cNvSpPr txBox="1"/>
          <p:nvPr/>
        </p:nvSpPr>
        <p:spPr>
          <a:xfrm rot="19269383">
            <a:off x="7250617" y="1061155"/>
            <a:ext cx="28975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2020 – NSA National Faculty Development lead</a:t>
            </a:r>
          </a:p>
          <a:p>
            <a:r>
              <a:rPr lang="en-US" sz="1600" b="1" dirty="0"/>
              <a:t>2020 – NSA Northwest Hub Lead –10 states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ACCBF4-9580-8F5B-747D-6D059F4123FC}"/>
              </a:ext>
            </a:extLst>
          </p:cNvPr>
          <p:cNvSpPr txBox="1"/>
          <p:nvPr/>
        </p:nvSpPr>
        <p:spPr>
          <a:xfrm rot="2537544">
            <a:off x="9691727" y="4683456"/>
            <a:ext cx="2362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2022 – UCCS Kevin W O’Neil Cybersecurity Education and Research Center Building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901E75-7F21-01AC-DD89-083F83617215}"/>
              </a:ext>
            </a:extLst>
          </p:cNvPr>
          <p:cNvSpPr txBox="1"/>
          <p:nvPr/>
        </p:nvSpPr>
        <p:spPr>
          <a:xfrm rot="19269383">
            <a:off x="8775566" y="1200018"/>
            <a:ext cx="329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2021 – Space ISAC IOC</a:t>
            </a:r>
          </a:p>
          <a:p>
            <a:r>
              <a:rPr lang="en-US" sz="1600" b="1" dirty="0"/>
              <a:t>2021 – </a:t>
            </a:r>
            <a:r>
              <a:rPr lang="en-US" sz="1600" b="1" dirty="0" err="1"/>
              <a:t>CoB</a:t>
            </a:r>
            <a:r>
              <a:rPr lang="en-US" sz="1600" b="1" dirty="0"/>
              <a:t>, LAS and SPA cybersecurity programs begin</a:t>
            </a:r>
          </a:p>
        </p:txBody>
      </p:sp>
    </p:spTree>
    <p:extLst>
      <p:ext uri="{BB962C8B-B14F-4D97-AF65-F5344CB8AC3E}">
        <p14:creationId xmlns:p14="http://schemas.microsoft.com/office/powerpoint/2010/main" val="176244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C18BD2-0631-41C9-BC9B-918724A6820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1158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UCCS Cybersecurity Building Opening 5 May 2022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DBA508-B48E-4CCC-1BE6-66B761782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99" y="1072563"/>
            <a:ext cx="5937850" cy="395760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B89895-F673-944D-F82D-E8582D3D9E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031981"/>
            <a:ext cx="3750450" cy="2812838"/>
          </a:xfrm>
          <a:prstGeom prst="rect">
            <a:avLst/>
          </a:prstGeom>
        </p:spPr>
      </p:pic>
      <p:pic>
        <p:nvPicPr>
          <p:cNvPr id="10" name="Picture 9" descr="A picture containing person, indoor, ceiling, room&#10;&#10;Description automatically generated">
            <a:extLst>
              <a:ext uri="{FF2B5EF4-FFF2-40B4-BE49-F238E27FC236}">
                <a16:creationId xmlns:a16="http://schemas.microsoft.com/office/drawing/2014/main" id="{B6B0F478-A0E3-CFFA-A59C-9D64D90330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38" y="3429000"/>
            <a:ext cx="2821961" cy="27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5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1image60093856">
            <a:extLst>
              <a:ext uri="{FF2B5EF4-FFF2-40B4-BE49-F238E27FC236}">
                <a16:creationId xmlns:a16="http://schemas.microsoft.com/office/drawing/2014/main" id="{1EF2A370-DC65-49C6-9AF0-A43BB504D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118" y="1018403"/>
            <a:ext cx="9480482" cy="48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25D89-6DEE-4752-A180-4ABBCF8976B5}"/>
              </a:ext>
            </a:extLst>
          </p:cNvPr>
          <p:cNvSpPr txBox="1"/>
          <p:nvPr/>
        </p:nvSpPr>
        <p:spPr>
          <a:xfrm>
            <a:off x="381000" y="617504"/>
            <a:ext cx="611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Phase 4 Cyber Renovation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D5CD88-EED5-40BB-BD11-66948AC5C567}"/>
              </a:ext>
            </a:extLst>
          </p:cNvPr>
          <p:cNvSpPr/>
          <p:nvPr/>
        </p:nvSpPr>
        <p:spPr>
          <a:xfrm>
            <a:off x="8309279" y="4163615"/>
            <a:ext cx="1044747" cy="602649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AAE68F-1598-437E-BAFD-4D6B79E0422D}"/>
              </a:ext>
            </a:extLst>
          </p:cNvPr>
          <p:cNvSpPr/>
          <p:nvPr/>
        </p:nvSpPr>
        <p:spPr>
          <a:xfrm>
            <a:off x="8658175" y="2766758"/>
            <a:ext cx="643957" cy="1325828"/>
          </a:xfrm>
          <a:prstGeom prst="ellipse">
            <a:avLst/>
          </a:prstGeom>
          <a:solidFill>
            <a:srgbClr val="92D050">
              <a:alpha val="278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037345-68B3-40FD-8B0C-C802A545E5EA}"/>
              </a:ext>
            </a:extLst>
          </p:cNvPr>
          <p:cNvSpPr/>
          <p:nvPr/>
        </p:nvSpPr>
        <p:spPr>
          <a:xfrm>
            <a:off x="7636230" y="2774240"/>
            <a:ext cx="643957" cy="1325828"/>
          </a:xfrm>
          <a:prstGeom prst="ellipse">
            <a:avLst/>
          </a:prstGeom>
          <a:solidFill>
            <a:srgbClr val="FFFF00">
              <a:alpha val="2787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939E5F-5623-4B0E-B5B4-2CF79E8EF54E}"/>
              </a:ext>
            </a:extLst>
          </p:cNvPr>
          <p:cNvSpPr/>
          <p:nvPr/>
        </p:nvSpPr>
        <p:spPr>
          <a:xfrm>
            <a:off x="6718702" y="1708012"/>
            <a:ext cx="2146524" cy="1024504"/>
          </a:xfrm>
          <a:prstGeom prst="ellipse">
            <a:avLst/>
          </a:prstGeom>
          <a:solidFill>
            <a:srgbClr val="FF0000">
              <a:alpha val="2965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59CAF-73E9-4E05-B5D6-9CA0BF34A3B0}"/>
              </a:ext>
            </a:extLst>
          </p:cNvPr>
          <p:cNvSpPr txBox="1"/>
          <p:nvPr/>
        </p:nvSpPr>
        <p:spPr>
          <a:xfrm>
            <a:off x="7360822" y="4812217"/>
            <a:ext cx="32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 Office and Lab Expansion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3CE0A-5D0F-4C81-8E72-70AA4433AB47}"/>
              </a:ext>
            </a:extLst>
          </p:cNvPr>
          <p:cNvSpPr txBox="1"/>
          <p:nvPr/>
        </p:nvSpPr>
        <p:spPr>
          <a:xfrm>
            <a:off x="9982200" y="3006811"/>
            <a:ext cx="207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Business and SPA</a:t>
            </a:r>
          </a:p>
          <a:p>
            <a:r>
              <a:rPr lang="en-US" dirty="0"/>
              <a:t>Office Suite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4BD45-86C1-45B4-ACCA-1E2C0F85BEC3}"/>
              </a:ext>
            </a:extLst>
          </p:cNvPr>
          <p:cNvSpPr txBox="1"/>
          <p:nvPr/>
        </p:nvSpPr>
        <p:spPr>
          <a:xfrm>
            <a:off x="9829800" y="1610626"/>
            <a:ext cx="234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Research </a:t>
            </a:r>
          </a:p>
          <a:p>
            <a:r>
              <a:rPr lang="en-US" dirty="0"/>
              <a:t>Space (CS/Bus/SPA)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C5057-5164-406E-A3C4-238BD80E9828}"/>
              </a:ext>
            </a:extLst>
          </p:cNvPr>
          <p:cNvSpPr txBox="1"/>
          <p:nvPr/>
        </p:nvSpPr>
        <p:spPr>
          <a:xfrm>
            <a:off x="7491533" y="525172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Conference Space, </a:t>
            </a:r>
          </a:p>
          <a:p>
            <a:r>
              <a:rPr lang="en-US" dirty="0"/>
              <a:t>Classroom, Cyber-Range</a:t>
            </a:r>
          </a:p>
        </p:txBody>
      </p:sp>
      <p:cxnSp>
        <p:nvCxnSpPr>
          <p:cNvPr id="14" name="Curved Connector 22">
            <a:extLst>
              <a:ext uri="{FF2B5EF4-FFF2-40B4-BE49-F238E27FC236}">
                <a16:creationId xmlns:a16="http://schemas.microsoft.com/office/drawing/2014/main" id="{A6DCF685-B140-4388-BF9F-13AD27A907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91572" y="1521141"/>
            <a:ext cx="962097" cy="2628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5">
            <a:extLst>
              <a:ext uri="{FF2B5EF4-FFF2-40B4-BE49-F238E27FC236}">
                <a16:creationId xmlns:a16="http://schemas.microsoft.com/office/drawing/2014/main" id="{F15B1406-9CCC-4798-8A4F-38CAAE7D16A6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7941210" y="1933791"/>
            <a:ext cx="1888590" cy="107301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8">
            <a:extLst>
              <a:ext uri="{FF2B5EF4-FFF2-40B4-BE49-F238E27FC236}">
                <a16:creationId xmlns:a16="http://schemas.microsoft.com/office/drawing/2014/main" id="{42C5D1F9-D0D2-47C3-BF8F-91F84B5749B3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8996366" y="3044889"/>
            <a:ext cx="985834" cy="28508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31">
            <a:extLst>
              <a:ext uri="{FF2B5EF4-FFF2-40B4-BE49-F238E27FC236}">
                <a16:creationId xmlns:a16="http://schemas.microsoft.com/office/drawing/2014/main" id="{202E4BFF-3EE8-4F82-86E9-33CB36726957}"/>
              </a:ext>
            </a:extLst>
          </p:cNvPr>
          <p:cNvCxnSpPr>
            <a:cxnSpLocks/>
            <a:stCxn id="10" idx="3"/>
          </p:cNvCxnSpPr>
          <p:nvPr/>
        </p:nvCxnSpPr>
        <p:spPr>
          <a:xfrm flipH="1" flipV="1">
            <a:off x="8914982" y="4441075"/>
            <a:ext cx="1676818" cy="555808"/>
          </a:xfrm>
          <a:prstGeom prst="curvedConnector3">
            <a:avLst>
              <a:gd name="adj1" fmla="val -136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4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13773-F9D9-5B46-AB8C-994943D51CF2}"/>
              </a:ext>
            </a:extLst>
          </p:cNvPr>
          <p:cNvSpPr txBox="1"/>
          <p:nvPr/>
        </p:nvSpPr>
        <p:spPr>
          <a:xfrm>
            <a:off x="228600" y="609600"/>
            <a:ext cx="7315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Cybersecurity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Workforce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Each effort has strategic goal, focus areas, and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Dynamic, ongoing coordinated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F94A8-265B-4671-8A48-73DD10F59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228599"/>
            <a:ext cx="3810000" cy="55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13773-F9D9-5B46-AB8C-994943D51CF2}"/>
              </a:ext>
            </a:extLst>
          </p:cNvPr>
          <p:cNvSpPr txBox="1"/>
          <p:nvPr/>
        </p:nvSpPr>
        <p:spPr>
          <a:xfrm>
            <a:off x="228600" y="493291"/>
            <a:ext cx="731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Cybersecurity Strategy</a:t>
            </a:r>
          </a:p>
          <a:p>
            <a:r>
              <a:rPr lang="en-US" sz="3200" dirty="0"/>
              <a:t>Multidisciplinary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Cybersecurity Program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College of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College of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College of Public Affairs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College of Engineering and Applied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College of Letters, Arts and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UCCS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UCCS Student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UCCS Admissions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UCCS OIT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NCC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Space ISAC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UCCS Outreach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86304-0D7D-47C3-B0E9-06E87E7EE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81000"/>
            <a:ext cx="5105400" cy="51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9923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Don</Template>
  <TotalTime>14268</TotalTime>
  <Words>1079</Words>
  <Application>Microsoft Office PowerPoint</Application>
  <PresentationFormat>Widescreen</PresentationFormat>
  <Paragraphs>242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Wingdings</vt:lpstr>
      <vt:lpstr>uccs-powerpoint-template-2014-cobranded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Makes a Good Cyber Student?</vt:lpstr>
      <vt:lpstr>Many Diverse Pathways to Cybersecurity</vt:lpstr>
      <vt:lpstr>How: Cybersecurity Degrees/Pathways at UCCS Colleges of EAS, Business, Public Affairs, LAS 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UCCS Dir of Cyber Programs Presentation to AFCEA</dc:title>
  <dc:creator>Jason ‘Cueball’ Simmons;Gretchen Bliss</dc:creator>
  <cp:lastModifiedBy>Simmons, Jason W LT COL USAF DIA (US)</cp:lastModifiedBy>
  <cp:revision>157</cp:revision>
  <cp:lastPrinted>2020-03-12T16:40:25Z</cp:lastPrinted>
  <dcterms:created xsi:type="dcterms:W3CDTF">2019-09-23T16:20:35Z</dcterms:created>
  <dcterms:modified xsi:type="dcterms:W3CDTF">2022-08-29T17:59:40Z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4db39-0429-4c0d-8e7a-2f6843ea0888_Enabled">
    <vt:lpwstr>true</vt:lpwstr>
  </property>
  <property fmtid="{D5CDD505-2E9C-101B-9397-08002B2CF9AE}" pid="3" name="MSIP_Label_6e44db39-0429-4c0d-8e7a-2f6843ea0888_SetDate">
    <vt:lpwstr>2022-08-29T17:39:59Z</vt:lpwstr>
  </property>
  <property fmtid="{D5CDD505-2E9C-101B-9397-08002B2CF9AE}" pid="4" name="MSIP_Label_6e44db39-0429-4c0d-8e7a-2f6843ea0888_Method">
    <vt:lpwstr>Privileged</vt:lpwstr>
  </property>
  <property fmtid="{D5CDD505-2E9C-101B-9397-08002B2CF9AE}" pid="5" name="MSIP_Label_6e44db39-0429-4c0d-8e7a-2f6843ea0888_Name">
    <vt:lpwstr>UNCLASSIFIED</vt:lpwstr>
  </property>
  <property fmtid="{D5CDD505-2E9C-101B-9397-08002B2CF9AE}" pid="6" name="MSIP_Label_6e44db39-0429-4c0d-8e7a-2f6843ea0888_SiteId">
    <vt:lpwstr>ceda544f-6777-4246-a89c-4da391f6d81e</vt:lpwstr>
  </property>
  <property fmtid="{D5CDD505-2E9C-101B-9397-08002B2CF9AE}" pid="7" name="MSIP_Label_6e44db39-0429-4c0d-8e7a-2f6843ea0888_ActionId">
    <vt:lpwstr>74ca1936-efcc-4aee-a8a3-233f2fa62b10</vt:lpwstr>
  </property>
  <property fmtid="{D5CDD505-2E9C-101B-9397-08002B2CF9AE}" pid="8" name="MSIP_Label_6e44db39-0429-4c0d-8e7a-2f6843ea0888_ContentBits">
    <vt:lpwstr>3</vt:lpwstr>
  </property>
  <property fmtid="{D5CDD505-2E9C-101B-9397-08002B2CF9AE}" pid="9" name="ClassificationContentMarkingFooterLocations">
    <vt:lpwstr>uccs-powerpoint-template-2014-cobranded:13</vt:lpwstr>
  </property>
  <property fmtid="{D5CDD505-2E9C-101B-9397-08002B2CF9AE}" pid="10" name="ClassificationContentMarkingFooterText">
    <vt:lpwstr>Classification: UNCLASSIFIED</vt:lpwstr>
  </property>
  <property fmtid="{D5CDD505-2E9C-101B-9397-08002B2CF9AE}" pid="11" name="ClassificationContentMarkingHeaderLocations">
    <vt:lpwstr>uccs-powerpoint-template-2014-cobranded:11</vt:lpwstr>
  </property>
  <property fmtid="{D5CDD505-2E9C-101B-9397-08002B2CF9AE}" pid="12" name="ClassificationContentMarkingHeaderText">
    <vt:lpwstr>Classification: UNCLASSIFIED</vt:lpwstr>
  </property>
</Properties>
</file>